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26"/>
  </p:normalViewPr>
  <p:slideViewPr>
    <p:cSldViewPr snapToGrid="0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18BAA-11AA-4477-033A-30BAD7A75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4EF467-1B89-25D6-50A8-2F8F9EFB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88EDD9-DA90-CAE6-69C1-63F4BFE4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ACC41B-F689-7CC5-9895-E582CF41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1DF7B-A713-6EA0-9EE9-27051985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311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3949A-A1BD-9EAE-CE85-FDC4ECA3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282C48-5D55-9F82-8D81-3A4D6667E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99F37C-BB33-8097-FC1E-078C1AC7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2DB57A-4C9B-DA5D-8E5D-BCF249E9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DB46A3-2E34-BBC8-E503-930354D8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014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43218-75F2-B4DF-C559-D56C00EAF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DBD4B3-BB0D-7DEC-38B7-69248981A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7C4B5F-307F-1F5F-E643-CEF883C2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1E0A2-D31B-69BD-1FEE-24E307AF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7DE4F-3430-70C2-403F-1439A948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016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D3B11-DBDB-A4AD-F285-5FD5DFC7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2C389D-C01C-B8DF-5C7F-3BDB92911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1E9A57-B43C-B3CE-6211-909A1B17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FF1B4-FF59-6DF6-B8E9-522EC716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9847D5-6781-9023-85AF-BFFE6E79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53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45F06-DD6A-0EE7-AD06-D19B2346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49BB5F-F172-2849-3C24-2577694B6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56E82E-F564-DF61-0876-B7060E28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C8C4E5-4D1C-28FD-C07B-7FEFB018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E4DBF6-409D-3F08-F5C6-585CEC4F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314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F3D75-8864-AA5E-CB93-1ACFA714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2429AA-EB3B-F7C4-050E-35F80EF32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238DB6-1147-88E0-5995-D366D2EB2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234EAF-7BD2-C130-DBF4-4E8DDC54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A0099B-28DB-8539-DFEB-22C4479F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4A8A10-A837-33C5-8311-B1DDBD68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645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FD3FA-4B55-9439-B208-C4D1CF2B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2357DA-CE82-53B6-3729-1F3F155E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699153-6B87-C7A0-2869-66C6EE429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E9D496-EED5-7867-27A5-BEF29BAEB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E991D6-14A9-23DF-1600-3D8BBC333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85F2B0-EA40-7874-3CFB-D68E251D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09F7EF-0ED4-8633-7BA4-67A0A017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FBEFCD-4843-DFCD-4366-1067CAB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857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1E98D-4CC1-DAF4-EAB7-849545A3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44088B-D935-B7BE-41BF-9493BE95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C9A498-1B89-CC65-4359-03E6BAEC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7181D9-48A7-72D5-B09A-7CF4C271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868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D182D2-CAE0-AD25-AC73-7EF5891B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DE9599-75E2-C1C4-9520-749B3C5F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77D275-C451-A23B-DA8C-504F0A92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0418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829FD-4AD8-2F95-F86B-F6AAEC5C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5A549-B81C-228A-43D3-385349B5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428B7B-0641-8DE5-1EB9-34060D9C6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AF6281-FA63-FBD7-B9FD-6C3180DE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85D1E8-1DAB-2CA0-96A2-7ED83A59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C1937-803F-35EB-2322-74D95087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851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6992F-B6AF-4D43-2254-8EFC6D40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38D7B5-E31F-2884-EFD1-186AC8CD3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1EECBA-585A-CFD0-7352-F8F00C686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AC1E57-A2C2-E1FB-F8E6-B3778DB3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E6A8F5-EC3E-8ABC-61C2-B39D0F9F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57E123-8146-2C6F-E5F8-256F666B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86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759D58-3EDF-B6CF-92A3-DF5D686F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2F8444-8CB0-D80E-3E13-F66028493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2B6AB-C750-F7CD-5BA5-0AD0D126F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904-8D61-8C48-A69F-545D186F773D}" type="datetimeFigureOut">
              <a:rPr lang="es-ES_tradnl" smtClean="0"/>
              <a:t>5/7/23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AAF93-774D-0FD4-7B1B-E7E8BA96F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841CC-083F-13F4-53F8-B15C5FD46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5117-987F-074F-B807-A431DCEAC99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14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1" name="Rectangle 104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4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3349114-9D3C-8E0C-A4FE-7307F7DDF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776" y="1243013"/>
            <a:ext cx="4260533" cy="44862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600" b="1" kern="1200" dirty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El </a:t>
            </a:r>
            <a:r>
              <a:rPr lang="en-US" sz="3600" b="1" kern="1200" dirty="0" err="1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Consejo</a:t>
            </a:r>
            <a:r>
              <a:rPr lang="en-US" sz="3600" b="1" kern="1200" dirty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 de </a:t>
            </a:r>
            <a:r>
              <a:rPr lang="en-US" sz="3600" b="1" kern="1200" dirty="0" err="1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Normas</a:t>
            </a:r>
            <a:r>
              <a:rPr lang="en-US" sz="3600" b="1" kern="1200" dirty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Internacionales</a:t>
            </a:r>
            <a:r>
              <a:rPr lang="en-US" sz="3600" b="1" kern="1200" dirty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sobre</a:t>
            </a:r>
            <a:r>
              <a:rPr lang="en-US" sz="3600" b="1" kern="1200" dirty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Sostenibilidad</a:t>
            </a:r>
            <a:r>
              <a:rPr lang="en-US" sz="3600" b="1" kern="1200" dirty="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rPr>
              <a:t> (ISSB)</a:t>
            </a:r>
            <a:endParaRPr lang="en-US" sz="3600" b="1" kern="1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EAE39E-C299-0CB7-F10E-B395ED6AA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en-US" dirty="0">
              <a:solidFill>
                <a:schemeClr val="tx2"/>
              </a:solidFill>
              <a:effectLst/>
            </a:endParaRPr>
          </a:p>
          <a:p>
            <a:pPr algn="just"/>
            <a:endParaRPr lang="en-US" dirty="0">
              <a:solidFill>
                <a:schemeClr val="tx2"/>
              </a:solidFill>
            </a:endParaRPr>
          </a:p>
          <a:p>
            <a:pPr algn="just"/>
            <a:endParaRPr lang="en-US" dirty="0">
              <a:solidFill>
                <a:schemeClr val="tx2"/>
              </a:solidFill>
              <a:effectLst/>
            </a:endParaRPr>
          </a:p>
          <a:p>
            <a:pPr algn="just"/>
            <a:r>
              <a:rPr lang="en-US" dirty="0" err="1">
                <a:solidFill>
                  <a:schemeClr val="tx2"/>
                </a:solidFill>
                <a:effectLst/>
              </a:rPr>
              <a:t>Desarrollando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una</a:t>
            </a:r>
            <a:r>
              <a:rPr lang="en-US" dirty="0">
                <a:solidFill>
                  <a:schemeClr val="tx2"/>
                </a:solidFill>
                <a:effectLst/>
              </a:rPr>
              <a:t> base global para la </a:t>
            </a:r>
            <a:r>
              <a:rPr lang="en-US" dirty="0" err="1">
                <a:solidFill>
                  <a:schemeClr val="tx2"/>
                </a:solidFill>
                <a:effectLst/>
              </a:rPr>
              <a:t>divulgación</a:t>
            </a:r>
            <a:r>
              <a:rPr lang="en-US" dirty="0">
                <a:solidFill>
                  <a:schemeClr val="tx2"/>
                </a:solidFill>
                <a:effectLst/>
              </a:rPr>
              <a:t> de </a:t>
            </a:r>
            <a:r>
              <a:rPr lang="en-US" dirty="0" err="1">
                <a:solidFill>
                  <a:schemeClr val="tx2"/>
                </a:solidFill>
                <a:effectLst/>
              </a:rPr>
              <a:t>información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financiera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sobre</a:t>
            </a:r>
            <a:r>
              <a:rPr lang="en-US" dirty="0">
                <a:solidFill>
                  <a:schemeClr val="tx2"/>
                </a:solidFill>
                <a:effectLst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</a:rPr>
              <a:t>sostenibilidad</a:t>
            </a:r>
            <a:endParaRPr lang="en-US" dirty="0">
              <a:solidFill>
                <a:schemeClr val="tx2"/>
              </a:solidFill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C39664-BE60-4E20-47C8-22AA1FB3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50" y="5729287"/>
            <a:ext cx="1024312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BF3BC3D9-74D0-3C56-4377-46A87E77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692" y="206376"/>
            <a:ext cx="2320277" cy="9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3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F435BF-FD8F-568C-8BA4-A3E2A72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309549"/>
            <a:ext cx="9392421" cy="1330841"/>
          </a:xfrm>
        </p:spPr>
        <p:txBody>
          <a:bodyPr>
            <a:normAutofit/>
          </a:bodyPr>
          <a:lstStyle/>
          <a:p>
            <a:r>
              <a:rPr lang="es-CL" sz="4600" b="1" dirty="0">
                <a:effectLst/>
                <a:latin typeface="+mn-lt"/>
              </a:rPr>
              <a:t>La Fundación IFRS </a:t>
            </a:r>
            <a:endParaRPr lang="es-ES_tradnl" sz="4600" b="1" dirty="0">
              <a:latin typeface="+mn-lt"/>
            </a:endParaRP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46B547A4-853F-74E5-1391-693DD198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934346"/>
            <a:ext cx="11266304" cy="4153670"/>
          </a:xfrm>
        </p:spPr>
        <p:txBody>
          <a:bodyPr>
            <a:noAutofit/>
          </a:bodyPr>
          <a:lstStyle/>
          <a:p>
            <a:r>
              <a:rPr lang="es-CL" sz="1800" dirty="0">
                <a:effectLst/>
              </a:rPr>
              <a:t>Es una organización sin fines de lucro </a:t>
            </a:r>
            <a:r>
              <a:rPr lang="es-CL" sz="1800" b="1" dirty="0">
                <a:effectLst/>
              </a:rPr>
              <a:t>respaldada por el G20</a:t>
            </a:r>
            <a:r>
              <a:rPr lang="es-CL" sz="1800" dirty="0">
                <a:effectLst/>
              </a:rPr>
              <a:t>.</a:t>
            </a:r>
          </a:p>
          <a:p>
            <a:r>
              <a:rPr lang="es-CL" sz="1800" dirty="0">
                <a:effectLst/>
              </a:rPr>
              <a:t>Desarrolla </a:t>
            </a:r>
            <a:r>
              <a:rPr lang="es-CL" sz="1800" b="1" dirty="0">
                <a:effectLst/>
              </a:rPr>
              <a:t>normas globalmente aceptadas</a:t>
            </a:r>
            <a:r>
              <a:rPr lang="es-CL" sz="1800" dirty="0">
                <a:effectLst/>
              </a:rPr>
              <a:t>.</a:t>
            </a:r>
          </a:p>
          <a:p>
            <a:pPr marL="457200" lvl="1" indent="0">
              <a:buNone/>
            </a:pPr>
            <a:r>
              <a:rPr lang="es-CL" sz="1800" b="1" i="1" dirty="0"/>
              <a:t>I</a:t>
            </a:r>
            <a:r>
              <a:rPr lang="es-CL" sz="1800" b="1" i="1" dirty="0">
                <a:effectLst/>
              </a:rPr>
              <a:t>nternational </a:t>
            </a:r>
            <a:r>
              <a:rPr lang="es-CL" sz="1800" b="1" i="1" dirty="0" err="1">
                <a:effectLst/>
              </a:rPr>
              <a:t>Accounting</a:t>
            </a:r>
            <a:r>
              <a:rPr lang="es-CL" sz="1800" b="1" i="1" dirty="0">
                <a:effectLst/>
              </a:rPr>
              <a:t> </a:t>
            </a:r>
            <a:r>
              <a:rPr lang="es-CL" sz="1800" b="1" i="1" dirty="0" err="1">
                <a:effectLst/>
              </a:rPr>
              <a:t>Standards</a:t>
            </a:r>
            <a:r>
              <a:rPr lang="es-CL" sz="1800" b="1" i="1" dirty="0">
                <a:effectLst/>
              </a:rPr>
              <a:t> </a:t>
            </a:r>
            <a:r>
              <a:rPr lang="es-CL" sz="1800" b="1" i="1" dirty="0" err="1">
                <a:effectLst/>
              </a:rPr>
              <a:t>Board</a:t>
            </a:r>
            <a:r>
              <a:rPr lang="es-CL" sz="1800" dirty="0">
                <a:effectLst/>
              </a:rPr>
              <a:t>(IASB): desarrolla Normas Internacionales de Información Financiera (NIIF) </a:t>
            </a:r>
            <a:r>
              <a:rPr lang="es-CL" sz="1800" b="1" dirty="0">
                <a:effectLst/>
              </a:rPr>
              <a:t>requeridas en +140 jurisdicciones</a:t>
            </a:r>
            <a:r>
              <a:rPr lang="es-CL" sz="1800" dirty="0">
                <a:effectLst/>
              </a:rPr>
              <a:t>. </a:t>
            </a:r>
          </a:p>
          <a:p>
            <a:pPr marL="457200" lvl="1" indent="0">
              <a:buNone/>
            </a:pPr>
            <a:r>
              <a:rPr lang="es-CL" sz="1800" b="1" i="1" dirty="0">
                <a:effectLst/>
              </a:rPr>
              <a:t>International </a:t>
            </a:r>
            <a:r>
              <a:rPr lang="es-CL" sz="1800" b="1" i="1" dirty="0" err="1">
                <a:effectLst/>
              </a:rPr>
              <a:t>Sustainability</a:t>
            </a:r>
            <a:r>
              <a:rPr lang="es-CL" sz="1800" b="1" i="1" dirty="0">
                <a:effectLst/>
              </a:rPr>
              <a:t> </a:t>
            </a:r>
            <a:r>
              <a:rPr lang="es-CL" sz="1800" b="1" i="1" dirty="0" err="1">
                <a:effectLst/>
              </a:rPr>
              <a:t>Standards</a:t>
            </a:r>
            <a:r>
              <a:rPr lang="es-CL" sz="1800" b="1" i="1" dirty="0">
                <a:effectLst/>
              </a:rPr>
              <a:t> </a:t>
            </a:r>
            <a:r>
              <a:rPr lang="es-CL" sz="1800" b="1" i="1" dirty="0" err="1">
                <a:effectLst/>
              </a:rPr>
              <a:t>Board</a:t>
            </a:r>
            <a:r>
              <a:rPr lang="es-CL" sz="1800" dirty="0">
                <a:effectLst/>
              </a:rPr>
              <a:t>(ISSB): desarrolla Normas Internacionales de Información Financiera (NIIF sobre Sostenibilidad).</a:t>
            </a:r>
          </a:p>
          <a:p>
            <a:pPr marL="0" indent="0">
              <a:buNone/>
            </a:pPr>
            <a:br>
              <a:rPr lang="es-CL" sz="1800" dirty="0">
                <a:effectLst/>
              </a:rPr>
            </a:br>
            <a:r>
              <a:rPr lang="es-CL" sz="1800" dirty="0">
                <a:effectLst/>
              </a:rPr>
              <a:t>Tiene un </a:t>
            </a:r>
            <a:r>
              <a:rPr lang="es-CL" sz="1800" b="1" dirty="0">
                <a:effectLst/>
              </a:rPr>
              <a:t>mandato público </a:t>
            </a:r>
            <a:r>
              <a:rPr lang="es-CL" sz="1800" dirty="0">
                <a:effectLst/>
              </a:rPr>
              <a:t>ya que es supervisada por una Junta de Reguladores de Mercados Financieros. 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F511B045-EAF8-D236-4845-83F5A5A0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45" y="4545580"/>
            <a:ext cx="7292591" cy="2169545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3062B4-0DED-8CE4-BCCD-7DD0CC143525}"/>
              </a:ext>
            </a:extLst>
          </p:cNvPr>
          <p:cNvSpPr txBox="1"/>
          <p:nvPr/>
        </p:nvSpPr>
        <p:spPr>
          <a:xfrm>
            <a:off x="4543425" y="6576625"/>
            <a:ext cx="95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Fuente: IFRS</a:t>
            </a:r>
          </a:p>
        </p:txBody>
      </p:sp>
    </p:spTree>
    <p:extLst>
      <p:ext uri="{BB962C8B-B14F-4D97-AF65-F5344CB8AC3E}">
        <p14:creationId xmlns:p14="http://schemas.microsoft.com/office/powerpoint/2010/main" val="294544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B9FD4F-E2B8-3AA9-FB06-F8E1C105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r>
              <a:rPr lang="es-CL" sz="4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Consejo de Normas Internacionales sobre Sostenibilidad (ISSB)</a:t>
            </a:r>
            <a:b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</a:rPr>
            </a:br>
            <a:endParaRPr lang="es-ES_tradnl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0E0647-FB0D-82A0-B898-A396EC75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" y="2431765"/>
            <a:ext cx="10887075" cy="33832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L" sz="2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Objetivos del ISSB:</a:t>
            </a:r>
          </a:p>
          <a:p>
            <a:r>
              <a:rPr lang="es-CL" sz="2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Desarrollar una </a:t>
            </a:r>
            <a:r>
              <a:rPr lang="es-CL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base global </a:t>
            </a:r>
            <a:r>
              <a:rPr lang="es-CL" sz="2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 normas de información financiera sobre sostenibilidad.</a:t>
            </a:r>
          </a:p>
          <a:p>
            <a:r>
              <a:rPr lang="es-CL" sz="2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Satisfacer las necesidades de información sobre sostenibilidad de los </a:t>
            </a:r>
            <a:r>
              <a:rPr lang="es-CL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inversores</a:t>
            </a:r>
            <a:r>
              <a:rPr lang="es-CL" sz="2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</a:t>
            </a:r>
          </a:p>
          <a:p>
            <a:r>
              <a:rPr lang="es-CL" sz="2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Permitir que las organizaciones proporcionen información financiera sobre sostenibilidad útil y completa (basándose en </a:t>
            </a:r>
            <a:r>
              <a:rPr lang="es-CL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marcos y estándares existentes</a:t>
            </a:r>
            <a:r>
              <a:rPr lang="es-CL" sz="2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).</a:t>
            </a:r>
          </a:p>
          <a:p>
            <a:r>
              <a:rPr lang="es-CL" sz="2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Facilitarla </a:t>
            </a:r>
            <a:r>
              <a:rPr lang="es-CL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modularidad </a:t>
            </a:r>
            <a:r>
              <a:rPr lang="es-CL" sz="2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con requerimientos de divulgación jurisdiccionales o dirigidos a satisfacer las necesidades de audiencias más diversas.</a:t>
            </a:r>
          </a:p>
          <a:p>
            <a:endParaRPr lang="es-ES_tradnl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634576-7A06-700C-0189-CC8CB3F9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366703"/>
            <a:ext cx="9392421" cy="1330841"/>
          </a:xfrm>
        </p:spPr>
        <p:txBody>
          <a:bodyPr>
            <a:normAutofit fontScale="90000"/>
          </a:bodyPr>
          <a:lstStyle/>
          <a:p>
            <a:br>
              <a:rPr lang="es-CL" sz="2100" dirty="0">
                <a:effectLst/>
                <a:latin typeface="Helvetica" pitchFamily="2" charset="0"/>
              </a:rPr>
            </a:br>
            <a:br>
              <a:rPr lang="es-CL" sz="2100" dirty="0">
                <a:effectLst/>
                <a:latin typeface="Helvetica" pitchFamily="2" charset="0"/>
              </a:rPr>
            </a:br>
            <a:r>
              <a:rPr lang="es-CL" sz="4600" b="1" dirty="0">
                <a:effectLst/>
                <a:latin typeface="+mn-lt"/>
              </a:rPr>
              <a:t>El ISSB dentro del sistema de divulgación empresarial</a:t>
            </a:r>
            <a:br>
              <a:rPr lang="es-CL" sz="2100" dirty="0">
                <a:effectLst/>
                <a:latin typeface="Helvetica" pitchFamily="2" charset="0"/>
              </a:rPr>
            </a:br>
            <a:endParaRPr lang="es-ES_tradnl" sz="2100" dirty="0"/>
          </a:p>
        </p:txBody>
      </p:sp>
      <p:pic>
        <p:nvPicPr>
          <p:cNvPr id="5" name="Marcador de contenido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8D5F935-4091-8CCC-E06C-E4E72FE42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36" y="2179819"/>
            <a:ext cx="10483215" cy="4560197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0A034A-62A2-733D-3FD9-B7C56DD94E3E}"/>
              </a:ext>
            </a:extLst>
          </p:cNvPr>
          <p:cNvSpPr txBox="1"/>
          <p:nvPr/>
        </p:nvSpPr>
        <p:spPr>
          <a:xfrm>
            <a:off x="4927698" y="6560480"/>
            <a:ext cx="955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Fuente: IFRS</a:t>
            </a:r>
          </a:p>
        </p:txBody>
      </p:sp>
    </p:spTree>
    <p:extLst>
      <p:ext uri="{BB962C8B-B14F-4D97-AF65-F5344CB8AC3E}">
        <p14:creationId xmlns:p14="http://schemas.microsoft.com/office/powerpoint/2010/main" val="407806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F61D8B-CDF7-FD82-949F-6223533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71" y="65575"/>
            <a:ext cx="9392421" cy="1330841"/>
          </a:xfrm>
        </p:spPr>
        <p:txBody>
          <a:bodyPr>
            <a:normAutofit fontScale="90000"/>
          </a:bodyPr>
          <a:lstStyle/>
          <a:p>
            <a:br>
              <a:rPr lang="es-CL" sz="2100" dirty="0">
                <a:effectLst/>
                <a:latin typeface="Helvetica" pitchFamily="2" charset="0"/>
              </a:rPr>
            </a:br>
            <a:br>
              <a:rPr lang="es-CL" sz="2100" dirty="0">
                <a:effectLst/>
                <a:latin typeface="Helvetica" pitchFamily="2" charset="0"/>
              </a:rPr>
            </a:br>
            <a:r>
              <a:rPr lang="es-CL" sz="4600" b="1" dirty="0">
                <a:effectLst/>
                <a:latin typeface="+mn-lt"/>
              </a:rPr>
              <a:t>Proyectos de Norma</a:t>
            </a:r>
            <a:br>
              <a:rPr lang="es-CL" sz="2100" dirty="0">
                <a:effectLst/>
                <a:latin typeface="Helvetica" pitchFamily="2" charset="0"/>
              </a:rPr>
            </a:br>
            <a:endParaRPr lang="es-ES_tradnl" sz="2100" dirty="0"/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1074764-2A20-44A2-EF07-71EDE4639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34" y="1940438"/>
            <a:ext cx="8964697" cy="466164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F61D8B-CDF7-FD82-949F-6223533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71" y="65575"/>
            <a:ext cx="9392421" cy="1330841"/>
          </a:xfrm>
        </p:spPr>
        <p:txBody>
          <a:bodyPr>
            <a:normAutofit fontScale="90000"/>
          </a:bodyPr>
          <a:lstStyle/>
          <a:p>
            <a:br>
              <a:rPr lang="es-CL" sz="2100" dirty="0">
                <a:effectLst/>
                <a:latin typeface="Helvetica" pitchFamily="2" charset="0"/>
              </a:rPr>
            </a:br>
            <a:br>
              <a:rPr lang="es-CL" sz="2100" dirty="0">
                <a:effectLst/>
                <a:latin typeface="Helvetica" pitchFamily="2" charset="0"/>
              </a:rPr>
            </a:br>
            <a:r>
              <a:rPr lang="es-CL" sz="4600" b="1" dirty="0">
                <a:effectLst/>
                <a:latin typeface="+mn-lt"/>
              </a:rPr>
              <a:t>Proyectos de Norma</a:t>
            </a:r>
            <a:br>
              <a:rPr lang="es-CL" sz="2100" dirty="0">
                <a:effectLst/>
                <a:latin typeface="Helvetica" pitchFamily="2" charset="0"/>
              </a:rPr>
            </a:br>
            <a:endParaRPr lang="es-ES_tradnl" sz="2100" dirty="0"/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1074764-2A20-44A2-EF07-71EDE4639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52"/>
          <a:stretch/>
        </p:blipFill>
        <p:spPr>
          <a:xfrm>
            <a:off x="179772" y="2061837"/>
            <a:ext cx="3776516" cy="414757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9750FE-B6A4-528D-C930-1033E8E1A1DE}"/>
              </a:ext>
            </a:extLst>
          </p:cNvPr>
          <p:cNvSpPr txBox="1"/>
          <p:nvPr/>
        </p:nvSpPr>
        <p:spPr>
          <a:xfrm>
            <a:off x="3721335" y="1696711"/>
            <a:ext cx="7622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CL" dirty="0">
                <a:effectLst/>
                <a:latin typeface="Helvetica" pitchFamily="2" charset="0"/>
              </a:rPr>
            </a:br>
            <a:endParaRPr lang="es-CL" dirty="0">
              <a:effectLst/>
              <a:latin typeface="Helvetica" pitchFamily="2" charset="0"/>
            </a:endParaRPr>
          </a:p>
          <a:p>
            <a:r>
              <a:rPr lang="es-CL" b="1" dirty="0">
                <a:effectLst/>
                <a:latin typeface="Helvetica" pitchFamily="2" charset="0"/>
              </a:rPr>
              <a:t>Proyecto de Norma NIIF S1: Requerimientos Generales</a:t>
            </a:r>
          </a:p>
          <a:p>
            <a:r>
              <a:rPr lang="es-CL" dirty="0">
                <a:effectLst/>
                <a:latin typeface="Helvetica" pitchFamily="2" charset="0"/>
              </a:rPr>
              <a:t>Requiere que las organizaciones proporcionen información material sobre todos los riesgos y oportunidades sobre sostenibilidad que sean necesarios para evaluar el impacto de la sostenibilidad sobre la organización.</a:t>
            </a:r>
          </a:p>
          <a:p>
            <a:endParaRPr lang="es-CL" dirty="0">
              <a:effectLst/>
              <a:latin typeface="Helvetica" pitchFamily="2" charset="0"/>
            </a:endParaRPr>
          </a:p>
          <a:p>
            <a:r>
              <a:rPr lang="es-CL" b="1" dirty="0">
                <a:latin typeface="Helvetica" pitchFamily="2" charset="0"/>
              </a:rPr>
              <a:t>        Cuatro elementos centrales:</a:t>
            </a:r>
            <a:endParaRPr lang="es-CL" dirty="0">
              <a:effectLst/>
              <a:latin typeface="Helvetica" pitchFamily="2" charset="0"/>
            </a:endParaRPr>
          </a:p>
          <a:p>
            <a:endParaRPr lang="es-ES_tradnl" dirty="0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6FEBBE5A-31EA-8323-1B7C-F3CAAC3AA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035" y="4319743"/>
            <a:ext cx="6523631" cy="24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3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F61D8B-CDF7-FD82-949F-62235337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171" y="65575"/>
            <a:ext cx="9392421" cy="1330841"/>
          </a:xfrm>
        </p:spPr>
        <p:txBody>
          <a:bodyPr>
            <a:normAutofit fontScale="90000"/>
          </a:bodyPr>
          <a:lstStyle/>
          <a:p>
            <a:br>
              <a:rPr lang="es-CL" sz="2100" dirty="0">
                <a:effectLst/>
                <a:latin typeface="Helvetica" pitchFamily="2" charset="0"/>
              </a:rPr>
            </a:br>
            <a:br>
              <a:rPr lang="es-CL" sz="2100" dirty="0">
                <a:effectLst/>
                <a:latin typeface="Helvetica" pitchFamily="2" charset="0"/>
              </a:rPr>
            </a:br>
            <a:r>
              <a:rPr lang="es-CL" sz="4600" b="1" dirty="0">
                <a:effectLst/>
                <a:latin typeface="+mn-lt"/>
              </a:rPr>
              <a:t>Proyectos de Norma</a:t>
            </a:r>
            <a:br>
              <a:rPr lang="es-CL" sz="2100" dirty="0">
                <a:effectLst/>
                <a:latin typeface="Helvetica" pitchFamily="2" charset="0"/>
              </a:rPr>
            </a:br>
            <a:endParaRPr lang="es-ES_tradnl" sz="21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9750FE-B6A4-528D-C930-1033E8E1A1DE}"/>
              </a:ext>
            </a:extLst>
          </p:cNvPr>
          <p:cNvSpPr txBox="1"/>
          <p:nvPr/>
        </p:nvSpPr>
        <p:spPr>
          <a:xfrm>
            <a:off x="3721335" y="1696711"/>
            <a:ext cx="76229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s-CL" dirty="0">
                <a:effectLst/>
                <a:latin typeface="Helvetica" pitchFamily="2" charset="0"/>
              </a:rPr>
            </a:br>
            <a:endParaRPr lang="es-CL" dirty="0">
              <a:effectLst/>
              <a:latin typeface="Helvetica" pitchFamily="2" charset="0"/>
            </a:endParaRPr>
          </a:p>
          <a:p>
            <a:r>
              <a:rPr lang="es-CL" b="1" dirty="0">
                <a:effectLst/>
                <a:latin typeface="Helvetica" pitchFamily="2" charset="0"/>
              </a:rPr>
              <a:t>Proyecto de Norma NIIF S2: Divulgación climática</a:t>
            </a:r>
          </a:p>
          <a:p>
            <a:r>
              <a:rPr lang="es-CL" dirty="0">
                <a:effectLst/>
                <a:latin typeface="Helvetica" pitchFamily="2" charset="0"/>
              </a:rPr>
              <a:t>Requiere que las organizaciones proporcionen información material sobre los riesgos y oportunidades relacionados </a:t>
            </a:r>
            <a:r>
              <a:rPr lang="es-CL" dirty="0">
                <a:latin typeface="Helvetica" pitchFamily="2" charset="0"/>
              </a:rPr>
              <a:t>con el CC </a:t>
            </a:r>
            <a:r>
              <a:rPr lang="es-CL" dirty="0">
                <a:effectLst/>
                <a:latin typeface="Helvetica" pitchFamily="2" charset="0"/>
              </a:rPr>
              <a:t>que sean necesarios para evaluar el impacto de la sostenibilidad sobre la organización, incluyendo: riesgos climáticos físicos, riesgos climáticos de transición y oportunidades</a:t>
            </a:r>
          </a:p>
          <a:p>
            <a:endParaRPr lang="es-CL" dirty="0">
              <a:effectLst/>
              <a:latin typeface="Helvetica" pitchFamily="2" charset="0"/>
            </a:endParaRPr>
          </a:p>
          <a:p>
            <a:r>
              <a:rPr lang="es-CL" b="1" dirty="0">
                <a:latin typeface="Helvetica" pitchFamily="2" charset="0"/>
              </a:rPr>
              <a:t>        Características claves:</a:t>
            </a:r>
          </a:p>
          <a:p>
            <a:pPr marL="342900" indent="-342900">
              <a:buAutoNum type="arabicParenBoth"/>
            </a:pPr>
            <a:r>
              <a:rPr lang="es-CL" dirty="0">
                <a:effectLst/>
                <a:latin typeface="Helvetica" pitchFamily="2" charset="0"/>
              </a:rPr>
              <a:t>Planes de transición</a:t>
            </a:r>
          </a:p>
          <a:p>
            <a:pPr marL="342900" indent="-342900">
              <a:buAutoNum type="arabicParenBoth"/>
            </a:pPr>
            <a:r>
              <a:rPr lang="es-CL" dirty="0">
                <a:latin typeface="Helvetica" pitchFamily="2" charset="0"/>
              </a:rPr>
              <a:t>Resiliencia climática</a:t>
            </a:r>
          </a:p>
          <a:p>
            <a:pPr marL="342900" indent="-342900">
              <a:buAutoNum type="arabicParenBoth"/>
            </a:pPr>
            <a:r>
              <a:rPr lang="es-CL" dirty="0">
                <a:effectLst/>
                <a:latin typeface="Helvetica" pitchFamily="2" charset="0"/>
              </a:rPr>
              <a:t>Emisiones alcance 1-3</a:t>
            </a:r>
          </a:p>
          <a:p>
            <a:endParaRPr lang="es-ES_tradnl" dirty="0"/>
          </a:p>
        </p:txBody>
      </p:sp>
      <p:pic>
        <p:nvPicPr>
          <p:cNvPr id="6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6AAFA44-DA9D-CABD-7EB6-1926F2D87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83" r="2957"/>
          <a:stretch/>
        </p:blipFill>
        <p:spPr>
          <a:xfrm>
            <a:off x="110939" y="2284249"/>
            <a:ext cx="3494417" cy="3787939"/>
          </a:xfrm>
        </p:spPr>
      </p:pic>
    </p:spTree>
    <p:extLst>
      <p:ext uri="{BB962C8B-B14F-4D97-AF65-F5344CB8AC3E}">
        <p14:creationId xmlns:p14="http://schemas.microsoft.com/office/powerpoint/2010/main" val="3280271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317</Words>
  <Application>Microsoft Macintosh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Tema de Office</vt:lpstr>
      <vt:lpstr> El Consejo de Normas Internacionales sobre Sostenibilidad (ISSB)</vt:lpstr>
      <vt:lpstr>La Fundación IFRS </vt:lpstr>
      <vt:lpstr>Consejo de Normas Internacionales sobre Sostenibilidad (ISSB) </vt:lpstr>
      <vt:lpstr>  El ISSB dentro del sistema de divulgación empresarial </vt:lpstr>
      <vt:lpstr>  Proyectos de Norma </vt:lpstr>
      <vt:lpstr>  Proyectos de Norma </vt:lpstr>
      <vt:lpstr>  Proyectos de Norma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El Consejo de Normas Internacionales sobre Sostenibilidad (ISSB)</dc:title>
  <dc:creator>m paz gutierrez montes</dc:creator>
  <cp:lastModifiedBy>m paz gutierrez montes</cp:lastModifiedBy>
  <cp:revision>1</cp:revision>
  <dcterms:created xsi:type="dcterms:W3CDTF">2023-07-06T01:58:20Z</dcterms:created>
  <dcterms:modified xsi:type="dcterms:W3CDTF">2023-07-06T02:35:02Z</dcterms:modified>
</cp:coreProperties>
</file>