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Aileron Bold" pitchFamily="2" charset="77"/>
      <p:regular r:id="rId24"/>
      <p:bold r:id="rId25"/>
    </p:embeddedFont>
    <p:embeddedFont>
      <p:font typeface="Arimo" panose="020B0604020202020204" pitchFamily="34" charset="0"/>
      <p:regular r:id="rId26"/>
    </p:embeddedFont>
    <p:embeddedFont>
      <p:font typeface="Arimo Bold" panose="020B0704020202020204" pitchFamily="34" charset="0"/>
      <p:regular r:id="rId27"/>
      <p:bold r:id="rId28"/>
    </p:embeddedFont>
    <p:embeddedFont>
      <p:font typeface="CS Gordon Serif" pitchFamily="2" charset="0"/>
      <p:regular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Bold" pitchFamily="2" charset="77"/>
      <p:regular r:id="rId34"/>
      <p:bold r:id="rId35"/>
    </p:embeddedFont>
    <p:embeddedFont>
      <p:font typeface="Montserrat Classic Bold" pitchFamily="2" charset="77"/>
      <p:regular r:id="rId36"/>
      <p:bold r:id="rId37"/>
    </p:embeddedFont>
    <p:embeddedFont>
      <p:font typeface="Montserrat Italics" pitchFamily="2" charset="77"/>
      <p:regular r:id="rId38"/>
      <p:italic r:id="rId39"/>
    </p:embeddedFont>
    <p:embeddedFont>
      <p:font typeface="Oswald" pitchFamily="2" charset="7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78" d="100"/>
          <a:sy n="78" d="100"/>
        </p:scale>
        <p:origin x="360" y="16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hyperlink" Target="https://eureka.smartsimple.ie/s_Login.jsp" TargetMode="Externa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svg"/><Relationship Id="rId18" Type="http://schemas.openxmlformats.org/officeDocument/2006/relationships/image" Target="../media/image56.png"/><Relationship Id="rId26" Type="http://schemas.openxmlformats.org/officeDocument/2006/relationships/image" Target="../media/image73.svg"/><Relationship Id="rId3" Type="http://schemas.openxmlformats.org/officeDocument/2006/relationships/image" Target="../media/image13.png"/><Relationship Id="rId21" Type="http://schemas.openxmlformats.org/officeDocument/2006/relationships/image" Target="../media/image68.png"/><Relationship Id="rId7" Type="http://schemas.openxmlformats.org/officeDocument/2006/relationships/image" Target="../media/image3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72.png"/><Relationship Id="rId33" Type="http://schemas.openxmlformats.org/officeDocument/2006/relationships/image" Target="../media/image55.sv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20" Type="http://schemas.openxmlformats.org/officeDocument/2006/relationships/image" Target="../media/image67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6.svg"/><Relationship Id="rId24" Type="http://schemas.openxmlformats.org/officeDocument/2006/relationships/image" Target="../media/image71.svg"/><Relationship Id="rId32" Type="http://schemas.openxmlformats.org/officeDocument/2006/relationships/image" Target="../media/image54.png"/><Relationship Id="rId5" Type="http://schemas.openxmlformats.org/officeDocument/2006/relationships/image" Target="../media/image30.svg"/><Relationship Id="rId15" Type="http://schemas.openxmlformats.org/officeDocument/2006/relationships/image" Target="../media/image50.svg"/><Relationship Id="rId23" Type="http://schemas.openxmlformats.org/officeDocument/2006/relationships/image" Target="../media/image70.png"/><Relationship Id="rId28" Type="http://schemas.openxmlformats.org/officeDocument/2006/relationships/image" Target="../media/image44.svg"/><Relationship Id="rId10" Type="http://schemas.openxmlformats.org/officeDocument/2006/relationships/image" Target="../media/image45.png"/><Relationship Id="rId19" Type="http://schemas.openxmlformats.org/officeDocument/2006/relationships/image" Target="../media/image66.png"/><Relationship Id="rId31" Type="http://schemas.openxmlformats.org/officeDocument/2006/relationships/image" Target="../media/image74.png"/><Relationship Id="rId4" Type="http://schemas.openxmlformats.org/officeDocument/2006/relationships/image" Target="../media/image29.png"/><Relationship Id="rId9" Type="http://schemas.openxmlformats.org/officeDocument/2006/relationships/image" Target="../media/image36.svg"/><Relationship Id="rId14" Type="http://schemas.openxmlformats.org/officeDocument/2006/relationships/image" Target="../media/image49.png"/><Relationship Id="rId22" Type="http://schemas.openxmlformats.org/officeDocument/2006/relationships/image" Target="../media/image69.svg"/><Relationship Id="rId27" Type="http://schemas.openxmlformats.org/officeDocument/2006/relationships/image" Target="../media/image43.png"/><Relationship Id="rId30" Type="http://schemas.openxmlformats.org/officeDocument/2006/relationships/image" Target="../media/image28.svg"/><Relationship Id="rId8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hyperlink" Target="https://eureka.smartsimple.ie/s_Login.js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3.png"/><Relationship Id="rId7" Type="http://schemas.openxmlformats.org/officeDocument/2006/relationships/hyperlink" Target="https://www.corfo.cl/sites/cpp/network-project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s02web.zoom.us/meeting/register/tZ0pcu6orzosG9GmkC-CxKa21xlK12rpxWDV" TargetMode="External"/><Relationship Id="rId5" Type="http://schemas.openxmlformats.org/officeDocument/2006/relationships/hyperlink" Target="https://eureka-resilience-call-2024.b2match.io/home" TargetMode="External"/><Relationship Id="rId4" Type="http://schemas.openxmlformats.org/officeDocument/2006/relationships/hyperlink" Target="https://eureka-lightweighting-call-2024.b2match.i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hyperlink" Target="https://eureka-lightweighting-call-2024.b2match.io/signup" TargetMode="Externa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eureka-resilience-call-2024.b2match.io/hom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21" Type="http://schemas.openxmlformats.org/officeDocument/2006/relationships/image" Target="../media/image44.svg"/><Relationship Id="rId34" Type="http://schemas.openxmlformats.org/officeDocument/2006/relationships/image" Target="../media/image57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55.svg"/><Relationship Id="rId37" Type="http://schemas.openxmlformats.org/officeDocument/2006/relationships/image" Target="../media/image60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31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58.svg"/><Relationship Id="rId8" Type="http://schemas.openxmlformats.org/officeDocument/2006/relationships/image" Target="../media/image31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27853"/>
            <a:ext cx="18288000" cy="852326"/>
            <a:chOff x="0" y="0"/>
            <a:chExt cx="24384000" cy="1136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36396"/>
            </a:xfrm>
            <a:custGeom>
              <a:avLst/>
              <a:gdLst/>
              <a:ahLst/>
              <a:cxnLst/>
              <a:rect l="l" t="t" r="r" b="b"/>
              <a:pathLst>
                <a:path w="24384000" h="1136396">
                  <a:moveTo>
                    <a:pt x="0" y="0"/>
                  </a:moveTo>
                  <a:lnTo>
                    <a:pt x="24384000" y="0"/>
                  </a:lnTo>
                  <a:lnTo>
                    <a:pt x="24384000" y="1136396"/>
                  </a:lnTo>
                  <a:lnTo>
                    <a:pt x="0" y="1136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61A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3772" y="3769812"/>
            <a:ext cx="6601725" cy="109511"/>
            <a:chOff x="0" y="0"/>
            <a:chExt cx="8802300" cy="146014"/>
          </a:xfrm>
        </p:grpSpPr>
        <p:sp>
          <p:nvSpPr>
            <p:cNvPr id="5" name="Freeform 5"/>
            <p:cNvSpPr/>
            <p:nvPr/>
          </p:nvSpPr>
          <p:spPr>
            <a:xfrm>
              <a:off x="56896" y="0"/>
              <a:ext cx="8688451" cy="146050"/>
            </a:xfrm>
            <a:custGeom>
              <a:avLst/>
              <a:gdLst/>
              <a:ahLst/>
              <a:cxnLst/>
              <a:rect l="l" t="t" r="r" b="b"/>
              <a:pathLst>
                <a:path w="8688451" h="146050">
                  <a:moveTo>
                    <a:pt x="508" y="0"/>
                  </a:moveTo>
                  <a:lnTo>
                    <a:pt x="8688451" y="31750"/>
                  </a:lnTo>
                  <a:lnTo>
                    <a:pt x="8688069" y="14605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EE8487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3772" y="1217112"/>
            <a:ext cx="16868042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760">
                <a:solidFill>
                  <a:srgbClr val="221E7C"/>
                </a:solidFill>
                <a:latin typeface="Arimo Bold"/>
              </a:rPr>
              <a:t>RED EUREKA. </a:t>
            </a:r>
          </a:p>
          <a:p>
            <a:pPr algn="l">
              <a:lnSpc>
                <a:spcPts val="4800"/>
              </a:lnSpc>
            </a:pPr>
            <a:endParaRPr lang="en-US" sz="4000" spc="760">
              <a:solidFill>
                <a:srgbClr val="221E7C"/>
              </a:solidFill>
              <a:latin typeface="Arimo Bold"/>
            </a:endParaRPr>
          </a:p>
          <a:p>
            <a:pPr algn="l">
              <a:lnSpc>
                <a:spcPts val="4800"/>
              </a:lnSpc>
            </a:pPr>
            <a:r>
              <a:rPr lang="en-US" sz="4000" spc="761">
                <a:solidFill>
                  <a:srgbClr val="221E7C"/>
                </a:solidFill>
                <a:latin typeface="Arimo Bold"/>
              </a:rPr>
              <a:t>UNA OPORTUNIDAD DE INTERNACIONALIZACIÓN PARA EMPRESAS CHILENAS</a:t>
            </a:r>
          </a:p>
        </p:txBody>
      </p:sp>
      <p:sp>
        <p:nvSpPr>
          <p:cNvPr id="7" name="Freeform 7" descr="Imagen que contiene Logotipo  Descripción generada automáticamente"/>
          <p:cNvSpPr/>
          <p:nvPr/>
        </p:nvSpPr>
        <p:spPr>
          <a:xfrm>
            <a:off x="16078282" y="508134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30" y="0"/>
                </a:lnTo>
                <a:lnTo>
                  <a:pt x="1741430" y="728028"/>
                </a:lnTo>
                <a:lnTo>
                  <a:pt x="0" y="72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0" y="-15936"/>
            <a:ext cx="3521156" cy="1158862"/>
          </a:xfrm>
          <a:custGeom>
            <a:avLst/>
            <a:gdLst/>
            <a:ahLst/>
            <a:cxnLst/>
            <a:rect l="l" t="t" r="r" b="b"/>
            <a:pathLst>
              <a:path w="3521156" h="1158862">
                <a:moveTo>
                  <a:pt x="0" y="0"/>
                </a:moveTo>
                <a:lnTo>
                  <a:pt x="3521156" y="0"/>
                </a:lnTo>
                <a:lnTo>
                  <a:pt x="3521156" y="1158862"/>
                </a:lnTo>
                <a:lnTo>
                  <a:pt x="0" y="1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10486479" y="9696866"/>
            <a:ext cx="7455992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431">
                <a:solidFill>
                  <a:srgbClr val="FFFFFF"/>
                </a:solidFill>
                <a:latin typeface="Arimo"/>
              </a:rPr>
              <a:t>SANTIAGO, JUNIO 2024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4148908"/>
            <a:ext cx="18288000" cy="5178945"/>
          </a:xfrm>
          <a:custGeom>
            <a:avLst/>
            <a:gdLst/>
            <a:ahLst/>
            <a:cxnLst/>
            <a:rect l="l" t="t" r="r" b="b"/>
            <a:pathLst>
              <a:path w="18288000" h="5178945">
                <a:moveTo>
                  <a:pt x="0" y="0"/>
                </a:moveTo>
                <a:lnTo>
                  <a:pt x="18288000" y="0"/>
                </a:lnTo>
                <a:lnTo>
                  <a:pt x="18288000" y="5178945"/>
                </a:lnTo>
                <a:lnTo>
                  <a:pt x="0" y="5178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729" b="-13760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0" y="4217672"/>
            <a:ext cx="18288000" cy="5178945"/>
            <a:chOff x="0" y="0"/>
            <a:chExt cx="5886528" cy="1666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86529" cy="1666995"/>
            </a:xfrm>
            <a:custGeom>
              <a:avLst/>
              <a:gdLst/>
              <a:ahLst/>
              <a:cxnLst/>
              <a:rect l="l" t="t" r="r" b="b"/>
              <a:pathLst>
                <a:path w="5886529" h="1666995">
                  <a:moveTo>
                    <a:pt x="5762068" y="1666995"/>
                  </a:moveTo>
                  <a:lnTo>
                    <a:pt x="124460" y="1666995"/>
                  </a:lnTo>
                  <a:cubicBezTo>
                    <a:pt x="55880" y="1666995"/>
                    <a:pt x="0" y="1611115"/>
                    <a:pt x="0" y="15425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62068" y="0"/>
                  </a:lnTo>
                  <a:cubicBezTo>
                    <a:pt x="5830648" y="0"/>
                    <a:pt x="5886529" y="55880"/>
                    <a:pt x="5886529" y="124460"/>
                  </a:cubicBezTo>
                  <a:lnTo>
                    <a:pt x="5886529" y="1542535"/>
                  </a:lnTo>
                  <a:cubicBezTo>
                    <a:pt x="5886529" y="1611115"/>
                    <a:pt x="5830648" y="1666995"/>
                    <a:pt x="5762068" y="1666995"/>
                  </a:cubicBezTo>
                  <a:close/>
                </a:path>
              </a:pathLst>
            </a:custGeom>
            <a:solidFill>
              <a:srgbClr val="0070C0">
                <a:alpha val="25882"/>
              </a:srgbClr>
            </a:solid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954287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6863338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PROCESO DE </a:t>
            </a:r>
          </a:p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POSTULACIÓN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8044" y="7687496"/>
            <a:ext cx="4117868" cy="205894"/>
            <a:chOff x="0" y="0"/>
            <a:chExt cx="3214444" cy="1607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14497" cy="160782"/>
            </a:xfrm>
            <a:custGeom>
              <a:avLst/>
              <a:gdLst/>
              <a:ahLst/>
              <a:cxnLst/>
              <a:rect l="l" t="t" r="r" b="b"/>
              <a:pathLst>
                <a:path w="3214497" h="160782">
                  <a:moveTo>
                    <a:pt x="0" y="0"/>
                  </a:moveTo>
                  <a:lnTo>
                    <a:pt x="3214497" y="0"/>
                  </a:lnTo>
                  <a:lnTo>
                    <a:pt x="3214497" y="160782"/>
                  </a:lnTo>
                  <a:lnTo>
                    <a:pt x="0" y="160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9334" y="6471496"/>
            <a:ext cx="2187410" cy="103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98">
                <a:solidFill>
                  <a:srgbClr val="000000"/>
                </a:solidFill>
                <a:latin typeface="Montserrat"/>
              </a:rPr>
              <a:t>Lanzamiento e inicio matchmaking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2711" y="6499210"/>
            <a:ext cx="1900982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98">
                <a:solidFill>
                  <a:srgbClr val="000000"/>
                </a:solidFill>
                <a:latin typeface="Montserrat"/>
              </a:rPr>
              <a:t>Término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 Fase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56571" y="6549504"/>
            <a:ext cx="2253405" cy="104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Cierre postulaciones nacionales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958" y="2600978"/>
            <a:ext cx="6983912" cy="109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9">
                <a:solidFill>
                  <a:srgbClr val="EE8487"/>
                </a:solidFill>
                <a:latin typeface="Montserrat Bold"/>
              </a:rPr>
              <a:t>FASE 1 INTERNACIONAL</a:t>
            </a:r>
          </a:p>
          <a:p>
            <a:pPr algn="ctr">
              <a:lnSpc>
                <a:spcPts val="2938"/>
              </a:lnSpc>
            </a:pPr>
            <a:r>
              <a:rPr lang="en-US" sz="2099">
                <a:solidFill>
                  <a:srgbClr val="000000"/>
                </a:solidFill>
                <a:latin typeface="Montserrat Bold"/>
              </a:rPr>
              <a:t>Postulaciones mediante la plataforma de Eureka,</a:t>
            </a:r>
            <a:r>
              <a:rPr lang="en-US" sz="20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99" u="sng">
                <a:solidFill>
                  <a:srgbClr val="0000FF"/>
                </a:solidFill>
                <a:latin typeface="Montserrat Bold"/>
                <a:hlinkClick r:id="rId4" tooltip="https://eureka.smartsimple.ie/s_Login.jsp"/>
              </a:rPr>
              <a:t>SMART SIMPLE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10406" y="2580382"/>
            <a:ext cx="10169059" cy="75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50">
                <a:solidFill>
                  <a:srgbClr val="71C7D5"/>
                </a:solidFill>
                <a:latin typeface="Montserrat Bold"/>
              </a:rPr>
              <a:t>FASE 2 NACIONAL</a:t>
            </a:r>
          </a:p>
          <a:p>
            <a:pPr algn="ctr">
              <a:lnSpc>
                <a:spcPts val="3022"/>
              </a:lnSpc>
            </a:pPr>
            <a:r>
              <a:rPr lang="en-US" sz="2100">
                <a:solidFill>
                  <a:srgbClr val="000000"/>
                </a:solidFill>
                <a:latin typeface="Montserrat Bold"/>
              </a:rPr>
              <a:t>Postulaciones a través de Charly.io (plataforma CORFO)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2688" y="8093415"/>
            <a:ext cx="2547262" cy="135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EE8487"/>
                </a:solidFill>
                <a:latin typeface="Montserrat Bold"/>
              </a:rPr>
              <a:t>Matchmaking</a:t>
            </a:r>
          </a:p>
          <a:p>
            <a:pPr algn="ctr">
              <a:lnSpc>
                <a:spcPts val="3640"/>
              </a:lnSpc>
            </a:pPr>
            <a:r>
              <a:rPr lang="en-US" sz="2600" u="sng" dirty="0">
                <a:solidFill>
                  <a:srgbClr val="EE8487"/>
                </a:solidFill>
                <a:latin typeface="Montserrat Bold"/>
              </a:rPr>
              <a:t>ATENCIÓN! 14 DE JUNIO</a:t>
            </a:r>
          </a:p>
        </p:txBody>
      </p:sp>
      <p:sp>
        <p:nvSpPr>
          <p:cNvPr id="16" name="Freeform 16"/>
          <p:cNvSpPr/>
          <p:nvPr/>
        </p:nvSpPr>
        <p:spPr>
          <a:xfrm>
            <a:off x="3340526" y="533904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9884240" y="527874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6076418" y="530275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1305840" y="530275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3032860" y="5270599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879514" y="-2781180"/>
            <a:ext cx="148664" cy="15997508"/>
            <a:chOff x="0" y="0"/>
            <a:chExt cx="167409" cy="180146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7324" cy="18014569"/>
            </a:xfrm>
            <a:custGeom>
              <a:avLst/>
              <a:gdLst/>
              <a:ahLst/>
              <a:cxnLst/>
              <a:rect l="l" t="t" r="r" b="b"/>
              <a:pathLst>
                <a:path w="167324" h="18014569">
                  <a:moveTo>
                    <a:pt x="0" y="0"/>
                  </a:moveTo>
                  <a:lnTo>
                    <a:pt x="167324" y="0"/>
                  </a:lnTo>
                  <a:lnTo>
                    <a:pt x="167324" y="18014569"/>
                  </a:lnTo>
                  <a:lnTo>
                    <a:pt x="0" y="18014569"/>
                  </a:lnTo>
                  <a:close/>
                </a:path>
              </a:pathLst>
            </a:custGeom>
            <a:solidFill>
              <a:srgbClr val="1D61A8">
                <a:alpha val="6667"/>
              </a:srgbClr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5725671" y="4798936"/>
            <a:ext cx="946844" cy="946844"/>
            <a:chOff x="0" y="0"/>
            <a:chExt cx="1262459" cy="12624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9533493" y="4774926"/>
            <a:ext cx="946844" cy="946844"/>
            <a:chOff x="0" y="0"/>
            <a:chExt cx="1262459" cy="12624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185164" y="5059728"/>
            <a:ext cx="556076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Oswa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21055" y="500438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3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955093" y="4798936"/>
            <a:ext cx="946844" cy="946844"/>
            <a:chOff x="0" y="0"/>
            <a:chExt cx="1262459" cy="126245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1" name="Group 31"/>
          <p:cNvGrpSpPr/>
          <p:nvPr/>
        </p:nvGrpSpPr>
        <p:grpSpPr>
          <a:xfrm rot="-5400000">
            <a:off x="2989779" y="4835226"/>
            <a:ext cx="946844" cy="946844"/>
            <a:chOff x="0" y="0"/>
            <a:chExt cx="1262459" cy="126245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2645163" y="4766778"/>
            <a:ext cx="946844" cy="946844"/>
            <a:chOff x="0" y="0"/>
            <a:chExt cx="1262459" cy="12624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9728878" y="498037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856951" y="4972230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85164" y="504067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50477" y="500438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9334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29/05/024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06978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25/09/2024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326657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04/10/2024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011803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07/10/2024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23473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30/10/2024</a:t>
            </a:r>
          </a:p>
        </p:txBody>
      </p:sp>
      <p:grpSp>
        <p:nvGrpSpPr>
          <p:cNvPr id="44" name="Group 44"/>
          <p:cNvGrpSpPr/>
          <p:nvPr/>
        </p:nvGrpSpPr>
        <p:grpSpPr>
          <a:xfrm rot="-5400000">
            <a:off x="16005756" y="4816213"/>
            <a:ext cx="946844" cy="946844"/>
            <a:chOff x="0" y="0"/>
            <a:chExt cx="1262459" cy="126245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6" name="Freeform 46"/>
          <p:cNvSpPr/>
          <p:nvPr/>
        </p:nvSpPr>
        <p:spPr>
          <a:xfrm>
            <a:off x="16356503" y="5294361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7" name="TextBox 47"/>
          <p:cNvSpPr txBox="1"/>
          <p:nvPr/>
        </p:nvSpPr>
        <p:spPr>
          <a:xfrm>
            <a:off x="16201140" y="5021665"/>
            <a:ext cx="55607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6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484067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12/2024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032500" y="6564038"/>
            <a:ext cx="2333186" cy="316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Evaluación internacional. Postulantes bien evaluados avanzarán a la fase 2 para postular al financiamiento público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312615" y="6512876"/>
            <a:ext cx="3143250" cy="145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Proceso de postulación nacional comienza a través del instrumento Crea y Valida - Eureka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840142" y="6480160"/>
            <a:ext cx="3278074" cy="210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Decisión final de financiamiento público y activación de las siguientes etapas de la Red Eureka </a:t>
            </a:r>
            <a:r>
              <a:rPr lang="en-US" sz="1950">
                <a:solidFill>
                  <a:srgbClr val="000000"/>
                </a:solidFill>
                <a:latin typeface="Montserrat Italics"/>
              </a:rPr>
              <a:t>labelling</a:t>
            </a:r>
            <a:r>
              <a:rPr lang="en-US" sz="195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1950">
                <a:solidFill>
                  <a:srgbClr val="000000"/>
                </a:solidFill>
                <a:latin typeface="Montserrat Italics"/>
              </a:rPr>
              <a:t> endorsement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851034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6863338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DISASTER, RESILIENCE, RESPONSE</a:t>
            </a:r>
          </a:p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AND RECOVERY CALL 2024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Freeform 8"/>
          <p:cNvSpPr/>
          <p:nvPr/>
        </p:nvSpPr>
        <p:spPr>
          <a:xfrm>
            <a:off x="9264658" y="5332268"/>
            <a:ext cx="946382" cy="946382"/>
          </a:xfrm>
          <a:custGeom>
            <a:avLst/>
            <a:gdLst/>
            <a:ahLst/>
            <a:cxnLst/>
            <a:rect l="l" t="t" r="r" b="b"/>
            <a:pathLst>
              <a:path w="946382" h="946382">
                <a:moveTo>
                  <a:pt x="0" y="0"/>
                </a:moveTo>
                <a:lnTo>
                  <a:pt x="946382" y="0"/>
                </a:lnTo>
                <a:lnTo>
                  <a:pt x="946382" y="946382"/>
                </a:lnTo>
                <a:lnTo>
                  <a:pt x="0" y="94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0397703" y="4659176"/>
            <a:ext cx="1700756" cy="1345723"/>
          </a:xfrm>
          <a:custGeom>
            <a:avLst/>
            <a:gdLst/>
            <a:ahLst/>
            <a:cxnLst/>
            <a:rect l="l" t="t" r="r" b="b"/>
            <a:pathLst>
              <a:path w="1700756" h="1345723">
                <a:moveTo>
                  <a:pt x="0" y="0"/>
                </a:moveTo>
                <a:lnTo>
                  <a:pt x="1700756" y="0"/>
                </a:lnTo>
                <a:lnTo>
                  <a:pt x="1700756" y="1345723"/>
                </a:lnTo>
                <a:lnTo>
                  <a:pt x="0" y="134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1688895" y="5997818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2"/>
                </a:lnTo>
                <a:lnTo>
                  <a:pt x="0" y="946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3355360" y="7366650"/>
            <a:ext cx="1791213" cy="2745155"/>
          </a:xfrm>
          <a:custGeom>
            <a:avLst/>
            <a:gdLst/>
            <a:ahLst/>
            <a:cxnLst/>
            <a:rect l="l" t="t" r="r" b="b"/>
            <a:pathLst>
              <a:path w="1791213" h="2745155">
                <a:moveTo>
                  <a:pt x="0" y="0"/>
                </a:moveTo>
                <a:lnTo>
                  <a:pt x="1791214" y="0"/>
                </a:lnTo>
                <a:lnTo>
                  <a:pt x="1791214" y="2745155"/>
                </a:lnTo>
                <a:lnTo>
                  <a:pt x="0" y="2745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4841981" y="7405670"/>
            <a:ext cx="952387" cy="952387"/>
          </a:xfrm>
          <a:custGeom>
            <a:avLst/>
            <a:gdLst/>
            <a:ahLst/>
            <a:cxnLst/>
            <a:rect l="l" t="t" r="r" b="b"/>
            <a:pathLst>
              <a:path w="952387" h="952387">
                <a:moveTo>
                  <a:pt x="0" y="0"/>
                </a:moveTo>
                <a:lnTo>
                  <a:pt x="952387" y="0"/>
                </a:lnTo>
                <a:lnTo>
                  <a:pt x="952387" y="952387"/>
                </a:lnTo>
                <a:lnTo>
                  <a:pt x="0" y="952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12936226" y="9159418"/>
            <a:ext cx="952387" cy="952387"/>
          </a:xfrm>
          <a:custGeom>
            <a:avLst/>
            <a:gdLst/>
            <a:ahLst/>
            <a:cxnLst/>
            <a:rect l="l" t="t" r="r" b="b"/>
            <a:pathLst>
              <a:path w="952387" h="952387">
                <a:moveTo>
                  <a:pt x="0" y="0"/>
                </a:moveTo>
                <a:lnTo>
                  <a:pt x="952387" y="0"/>
                </a:lnTo>
                <a:lnTo>
                  <a:pt x="952387" y="952387"/>
                </a:lnTo>
                <a:lnTo>
                  <a:pt x="0" y="952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14944525" y="3781125"/>
            <a:ext cx="2755120" cy="2586369"/>
          </a:xfrm>
          <a:custGeom>
            <a:avLst/>
            <a:gdLst/>
            <a:ahLst/>
            <a:cxnLst/>
            <a:rect l="l" t="t" r="r" b="b"/>
            <a:pathLst>
              <a:path w="2755120" h="2586369">
                <a:moveTo>
                  <a:pt x="0" y="0"/>
                </a:moveTo>
                <a:lnTo>
                  <a:pt x="2755120" y="0"/>
                </a:lnTo>
                <a:lnTo>
                  <a:pt x="2755120" y="2586368"/>
                </a:lnTo>
                <a:lnTo>
                  <a:pt x="0" y="25863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14186913" y="3306337"/>
            <a:ext cx="949575" cy="949575"/>
          </a:xfrm>
          <a:custGeom>
            <a:avLst/>
            <a:gdLst/>
            <a:ahLst/>
            <a:cxnLst/>
            <a:rect l="l" t="t" r="r" b="b"/>
            <a:pathLst>
              <a:path w="949575" h="949575">
                <a:moveTo>
                  <a:pt x="0" y="0"/>
                </a:moveTo>
                <a:lnTo>
                  <a:pt x="949575" y="0"/>
                </a:lnTo>
                <a:lnTo>
                  <a:pt x="949575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8818981" y="4107292"/>
            <a:ext cx="1000836" cy="954547"/>
          </a:xfrm>
          <a:custGeom>
            <a:avLst/>
            <a:gdLst/>
            <a:ahLst/>
            <a:cxnLst/>
            <a:rect l="l" t="t" r="r" b="b"/>
            <a:pathLst>
              <a:path w="1000836" h="954547">
                <a:moveTo>
                  <a:pt x="0" y="0"/>
                </a:moveTo>
                <a:lnTo>
                  <a:pt x="1000835" y="0"/>
                </a:lnTo>
                <a:lnTo>
                  <a:pt x="1000835" y="954547"/>
                </a:lnTo>
                <a:lnTo>
                  <a:pt x="0" y="9545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9845502" y="3365177"/>
            <a:ext cx="985057" cy="985057"/>
          </a:xfrm>
          <a:custGeom>
            <a:avLst/>
            <a:gdLst/>
            <a:ahLst/>
            <a:cxnLst/>
            <a:rect l="l" t="t" r="r" b="b"/>
            <a:pathLst>
              <a:path w="985057" h="985057">
                <a:moveTo>
                  <a:pt x="0" y="0"/>
                </a:moveTo>
                <a:lnTo>
                  <a:pt x="985057" y="0"/>
                </a:lnTo>
                <a:lnTo>
                  <a:pt x="985057" y="985057"/>
                </a:lnTo>
                <a:lnTo>
                  <a:pt x="0" y="9850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14300868" y="5888997"/>
            <a:ext cx="1055434" cy="1055434"/>
          </a:xfrm>
          <a:custGeom>
            <a:avLst/>
            <a:gdLst/>
            <a:ahLst/>
            <a:cxnLst/>
            <a:rect l="l" t="t" r="r" b="b"/>
            <a:pathLst>
              <a:path w="1055434" h="1055434">
                <a:moveTo>
                  <a:pt x="0" y="0"/>
                </a:moveTo>
                <a:lnTo>
                  <a:pt x="1055434" y="0"/>
                </a:lnTo>
                <a:lnTo>
                  <a:pt x="1055434" y="1055435"/>
                </a:lnTo>
                <a:lnTo>
                  <a:pt x="0" y="10554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12208975" y="3647828"/>
            <a:ext cx="1094354" cy="1094354"/>
          </a:xfrm>
          <a:custGeom>
            <a:avLst/>
            <a:gdLst/>
            <a:ahLst/>
            <a:cxnLst/>
            <a:rect l="l" t="t" r="r" b="b"/>
            <a:pathLst>
              <a:path w="1094354" h="1094354">
                <a:moveTo>
                  <a:pt x="0" y="0"/>
                </a:moveTo>
                <a:lnTo>
                  <a:pt x="1094354" y="0"/>
                </a:lnTo>
                <a:lnTo>
                  <a:pt x="1094354" y="1094354"/>
                </a:lnTo>
                <a:lnTo>
                  <a:pt x="0" y="109435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TextBox 20"/>
          <p:cNvSpPr txBox="1"/>
          <p:nvPr/>
        </p:nvSpPr>
        <p:spPr>
          <a:xfrm>
            <a:off x="736662" y="3820727"/>
            <a:ext cx="7258489" cy="453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7"/>
              </a:lnSpc>
            </a:pP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Proyectos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colaborativos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internacionales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innovación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desarrollo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tecnológico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contribuyan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preparar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a la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sociedad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para responder y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recuperarse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diferentes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tipos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desastres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naturales y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gestionados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por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la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acción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humana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21564" y="8515853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AMÉRICA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81934" y="2877829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EUROPA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558597" y="2952833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ASIA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54106" y="1955809"/>
            <a:ext cx="8629227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spc="1000">
                <a:solidFill>
                  <a:srgbClr val="221E7C"/>
                </a:solidFill>
                <a:latin typeface="Arimo Bold"/>
              </a:rPr>
              <a:t>PAÍSES INVOLUCRADOS</a:t>
            </a: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9EE2DB65-E4D4-F717-587B-2D2EBBE87FFA}"/>
              </a:ext>
            </a:extLst>
          </p:cNvPr>
          <p:cNvSpPr/>
          <p:nvPr/>
        </p:nvSpPr>
        <p:spPr>
          <a:xfrm>
            <a:off x="10400096" y="6098239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3"/>
                </a:lnTo>
                <a:lnTo>
                  <a:pt x="0" y="9466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596B6063-FC7E-A1AA-8557-C381FF71D855}"/>
              </a:ext>
            </a:extLst>
          </p:cNvPr>
          <p:cNvSpPr/>
          <p:nvPr/>
        </p:nvSpPr>
        <p:spPr>
          <a:xfrm>
            <a:off x="11024687" y="3407760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2" y="0"/>
                </a:lnTo>
                <a:lnTo>
                  <a:pt x="946612" y="946612"/>
                </a:lnTo>
                <a:lnTo>
                  <a:pt x="0" y="94661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ECEB31D-6288-E706-D866-DA4BC2CAFB7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542415" y="4848678"/>
            <a:ext cx="1197240" cy="1138839"/>
          </a:xfrm>
          <a:prstGeom prst="rect">
            <a:avLst/>
          </a:prstGeom>
        </p:spPr>
      </p:pic>
      <p:sp>
        <p:nvSpPr>
          <p:cNvPr id="29" name="Freeform 22">
            <a:extLst>
              <a:ext uri="{FF2B5EF4-FFF2-40B4-BE49-F238E27FC236}">
                <a16:creationId xmlns:a16="http://schemas.microsoft.com/office/drawing/2014/main" id="{F1BD45E9-A596-99F2-4F4B-DC89D26C7B7B}"/>
              </a:ext>
            </a:extLst>
          </p:cNvPr>
          <p:cNvSpPr/>
          <p:nvPr/>
        </p:nvSpPr>
        <p:spPr>
          <a:xfrm>
            <a:off x="16272780" y="6351425"/>
            <a:ext cx="1186012" cy="1186012"/>
          </a:xfrm>
          <a:custGeom>
            <a:avLst/>
            <a:gdLst/>
            <a:ahLst/>
            <a:cxnLst/>
            <a:rect l="l" t="t" r="r" b="b"/>
            <a:pathLst>
              <a:path w="1186012" h="1186012">
                <a:moveTo>
                  <a:pt x="0" y="0"/>
                </a:moveTo>
                <a:lnTo>
                  <a:pt x="1186012" y="0"/>
                </a:lnTo>
                <a:lnTo>
                  <a:pt x="1186012" y="1186013"/>
                </a:lnTo>
                <a:lnTo>
                  <a:pt x="0" y="118601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526" y="1749269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Freeform 4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5" name="Group 5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52593" y="747495"/>
            <a:ext cx="9582008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TEMÁTICA DEL LLAMADO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7389" y="2210310"/>
            <a:ext cx="4857608" cy="7754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89"/>
              </a:lnSpc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Este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llamado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incluye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desastres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Montserrat Italics"/>
              </a:rPr>
              <a:t>“man-made” y “naturales”. 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En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sectores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de:</a:t>
            </a:r>
          </a:p>
          <a:p>
            <a:pPr algn="just">
              <a:lnSpc>
                <a:spcPts val="3789"/>
              </a:lnSpc>
            </a:pPr>
            <a:endParaRPr lang="en-US" sz="2499" dirty="0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Materiales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Construcción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Salud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Pública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servicios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dispositivos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médicos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Agua</a:t>
            </a:r>
          </a:p>
          <a:p>
            <a:pPr marL="539749" lvl="1" indent="-269875">
              <a:lnSpc>
                <a:spcPts val="378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Energía </a:t>
            </a: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Comunicaciones</a:t>
            </a: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Componentes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electrónicos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sistemas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Software </a:t>
            </a:r>
          </a:p>
          <a:p>
            <a:pPr marL="539749" lvl="1" indent="-269875" algn="just">
              <a:lnSpc>
                <a:spcPts val="378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Agrifood 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794556"/>
              </p:ext>
            </p:extLst>
          </p:nvPr>
        </p:nvGraphicFramePr>
        <p:xfrm>
          <a:off x="6096000" y="2146707"/>
          <a:ext cx="11639407" cy="7881575"/>
        </p:xfrm>
        <a:graphic>
          <a:graphicData uri="http://schemas.openxmlformats.org/drawingml/2006/table">
            <a:tbl>
              <a:tblPr/>
              <a:tblGrid>
                <a:gridCol w="3746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2475">
                  <a:extLst>
                    <a:ext uri="{9D8B030D-6E8A-4147-A177-3AD203B41FA5}">
                      <a16:colId xmlns:a16="http://schemas.microsoft.com/office/drawing/2014/main" val="1394269138"/>
                    </a:ext>
                  </a:extLst>
                </a:gridCol>
              </a:tblGrid>
              <a:tr h="78491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Montserrat Bold"/>
                        </a:rPr>
                        <a:t>Sector </a:t>
                      </a:r>
                      <a:r>
                        <a:rPr lang="en-US" sz="1800" dirty="0" err="1">
                          <a:solidFill>
                            <a:srgbClr val="FFFFFF"/>
                          </a:solidFill>
                          <a:latin typeface="Montserrat Bold"/>
                        </a:rPr>
                        <a:t>tecnológico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48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en-US" sz="1800" kern="1200" dirty="0" err="1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Ejemplos</a:t>
                      </a:r>
                      <a:r>
                        <a:rPr lang="en-US" sz="1800" kern="1200" dirty="0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kern="1200" dirty="0" err="1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aplicación</a:t>
                      </a:r>
                      <a:endParaRPr lang="en-US" sz="1800" kern="1200" dirty="0">
                        <a:solidFill>
                          <a:srgbClr val="FFFFFF"/>
                        </a:solidFill>
                        <a:latin typeface="Montserrat Bold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4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0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Construcción e innovación resiliente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s-MX" sz="1200" kern="600" baseline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Modelos de comportamiento durante y después de situaciones de desastre; tecnologías de aislamiento sísmico/amortiguadores; diseños arquitectónicos resistentes a desastres; materiales y tecnologías de construcción avanzados; adaptaciones que aumentan la durabilidad, por ejemplo, para edificios en suelos débiles o llanuras aluviales. 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0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Tecnologías digitales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lang="es-ES" sz="1200" kern="600" baseline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Sistemas de predicción de daños y alerta temprana; sistemas avanzados de información geográfica y teledetección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484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Búsqueda y rescate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lang="es-MX" sz="1200" kern="600" baseline="0" noProof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Sistemas de drones automatizados e inteligentes; búsqueda y salvamento rápidos y eficaces; 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5885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Comunicaciones resilientes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lang="es-MX" sz="1200" kern="600" baseline="0" noProof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Sistemas de comunicaciones sin interrupciones; dispositivos de comunicaciones portátiles; tecnologías de baterías y fuentes de energía alternativas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920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Salud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lang="es-MX" sz="1200" kern="600" baseline="0" noProof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Soluciones de desinfección, filtración y almacenamiento; desinfección y esterilización ambiental autónoma; dispositivos médicos móviles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0909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s-CL" sz="2099" noProof="0" dirty="0">
                          <a:solidFill>
                            <a:srgbClr val="000000"/>
                          </a:solidFill>
                          <a:latin typeface="Montserrat Bold"/>
                        </a:rPr>
                        <a:t>Gestión de residuos </a:t>
                      </a:r>
                      <a:r>
                        <a:rPr lang="es-CL" sz="2099" noProof="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post-desastre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defRPr/>
                      </a:pPr>
                      <a:r>
                        <a:rPr lang="es-ES" sz="1200" kern="600" baseline="0" dirty="0">
                          <a:solidFill>
                            <a:srgbClr val="000000"/>
                          </a:solidFill>
                          <a:latin typeface="Montserrat"/>
                          <a:ea typeface="+mn-ea"/>
                          <a:cs typeface="+mn-cs"/>
                        </a:rPr>
                        <a:t>Tecnologías de demolición seguras; soluciones de separación/clasificación y gestión de residuos de construcción y demolición (RCD)</a:t>
                      </a:r>
                      <a:endParaRPr lang="es-CL" sz="1200" kern="600" baseline="0" noProof="0" dirty="0">
                        <a:solidFill>
                          <a:srgbClr val="000000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954287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6863338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PROCESO DE </a:t>
            </a:r>
          </a:p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POSTULACIÓN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8044" y="7687496"/>
            <a:ext cx="4117868" cy="205894"/>
            <a:chOff x="0" y="0"/>
            <a:chExt cx="3214444" cy="1607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14497" cy="160782"/>
            </a:xfrm>
            <a:custGeom>
              <a:avLst/>
              <a:gdLst/>
              <a:ahLst/>
              <a:cxnLst/>
              <a:rect l="l" t="t" r="r" b="b"/>
              <a:pathLst>
                <a:path w="3214497" h="160782">
                  <a:moveTo>
                    <a:pt x="0" y="0"/>
                  </a:moveTo>
                  <a:lnTo>
                    <a:pt x="3214497" y="0"/>
                  </a:lnTo>
                  <a:lnTo>
                    <a:pt x="3214497" y="160782"/>
                  </a:lnTo>
                  <a:lnTo>
                    <a:pt x="0" y="160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9334" y="6471496"/>
            <a:ext cx="2187410" cy="103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98">
                <a:solidFill>
                  <a:srgbClr val="000000"/>
                </a:solidFill>
                <a:latin typeface="Montserrat"/>
              </a:rPr>
              <a:t>Lanzamiento e inicio matchmaking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2711" y="6499210"/>
            <a:ext cx="1900982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"/>
              </a:lnSpc>
            </a:pPr>
            <a:r>
              <a:rPr lang="en-US" sz="1998">
                <a:solidFill>
                  <a:srgbClr val="000000"/>
                </a:solidFill>
                <a:latin typeface="Montserrat"/>
              </a:rPr>
              <a:t>Término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"/>
              </a:rPr>
              <a:t> Fase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56571" y="6549504"/>
            <a:ext cx="2253405" cy="104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Cierre postulaciones nacionales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958" y="2600978"/>
            <a:ext cx="6983912" cy="109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9">
                <a:solidFill>
                  <a:srgbClr val="EE8487"/>
                </a:solidFill>
                <a:latin typeface="Montserrat Bold"/>
              </a:rPr>
              <a:t>FASE 1 INTERNACIONAL</a:t>
            </a:r>
          </a:p>
          <a:p>
            <a:pPr algn="ctr">
              <a:lnSpc>
                <a:spcPts val="2938"/>
              </a:lnSpc>
            </a:pPr>
            <a:r>
              <a:rPr lang="en-US" sz="2099">
                <a:solidFill>
                  <a:srgbClr val="000000"/>
                </a:solidFill>
                <a:latin typeface="Montserrat Bold"/>
              </a:rPr>
              <a:t>Postulaciones mediante la plataforma de Eureka,</a:t>
            </a:r>
            <a:r>
              <a:rPr lang="en-US" sz="209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99" u="sng">
                <a:solidFill>
                  <a:srgbClr val="0000FF"/>
                </a:solidFill>
                <a:latin typeface="Montserrat Bold"/>
                <a:hlinkClick r:id="rId4" tooltip="https://eureka.smartsimple.ie/s_Login.jsp"/>
              </a:rPr>
              <a:t>SMART SIMPLE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10406" y="2580382"/>
            <a:ext cx="10169059" cy="75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50">
                <a:solidFill>
                  <a:srgbClr val="71C7D5"/>
                </a:solidFill>
                <a:latin typeface="Montserrat Bold"/>
              </a:rPr>
              <a:t>FASE 2 NACIONAL</a:t>
            </a:r>
          </a:p>
          <a:p>
            <a:pPr algn="ctr">
              <a:lnSpc>
                <a:spcPts val="3022"/>
              </a:lnSpc>
            </a:pPr>
            <a:r>
              <a:rPr lang="en-US" sz="2100">
                <a:solidFill>
                  <a:srgbClr val="000000"/>
                </a:solidFill>
                <a:latin typeface="Montserrat Bold"/>
              </a:rPr>
              <a:t>Postulaciones a través de Charly.io (plataforma CORFO)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2688" y="8093415"/>
            <a:ext cx="2547262" cy="48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EE8487"/>
                </a:solidFill>
                <a:latin typeface="Montserrat Bold"/>
              </a:rPr>
              <a:t>Matchmaking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3340526" y="533904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9884240" y="527874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6076418" y="530275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1305840" y="5302757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3032860" y="5270599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879514" y="-2781180"/>
            <a:ext cx="148664" cy="15997508"/>
            <a:chOff x="0" y="0"/>
            <a:chExt cx="167409" cy="180146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7324" cy="18014569"/>
            </a:xfrm>
            <a:custGeom>
              <a:avLst/>
              <a:gdLst/>
              <a:ahLst/>
              <a:cxnLst/>
              <a:rect l="l" t="t" r="r" b="b"/>
              <a:pathLst>
                <a:path w="167324" h="18014569">
                  <a:moveTo>
                    <a:pt x="0" y="0"/>
                  </a:moveTo>
                  <a:lnTo>
                    <a:pt x="167324" y="0"/>
                  </a:lnTo>
                  <a:lnTo>
                    <a:pt x="167324" y="18014569"/>
                  </a:lnTo>
                  <a:lnTo>
                    <a:pt x="0" y="18014569"/>
                  </a:lnTo>
                  <a:close/>
                </a:path>
              </a:pathLst>
            </a:custGeom>
            <a:solidFill>
              <a:srgbClr val="1D61A8">
                <a:alpha val="6667"/>
              </a:srgbClr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5725671" y="4798936"/>
            <a:ext cx="946844" cy="946844"/>
            <a:chOff x="0" y="0"/>
            <a:chExt cx="1262459" cy="12624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9533493" y="4774926"/>
            <a:ext cx="946844" cy="946844"/>
            <a:chOff x="0" y="0"/>
            <a:chExt cx="1262459" cy="12624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185164" y="5059728"/>
            <a:ext cx="556076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Oswa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21055" y="500438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3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955093" y="4798936"/>
            <a:ext cx="946844" cy="946844"/>
            <a:chOff x="0" y="0"/>
            <a:chExt cx="1262459" cy="126245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1" name="Group 31"/>
          <p:cNvGrpSpPr/>
          <p:nvPr/>
        </p:nvGrpSpPr>
        <p:grpSpPr>
          <a:xfrm rot="-5400000">
            <a:off x="2989779" y="4835226"/>
            <a:ext cx="946844" cy="946844"/>
            <a:chOff x="0" y="0"/>
            <a:chExt cx="1262459" cy="126245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F8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2645163" y="4766778"/>
            <a:ext cx="946844" cy="946844"/>
            <a:chOff x="0" y="0"/>
            <a:chExt cx="1262459" cy="12624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9728878" y="498037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856951" y="4972230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85164" y="504067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50477" y="5004388"/>
            <a:ext cx="556076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9334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13/06/024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06978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31/10/2024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326657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oct - nov /2024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907560" y="4175205"/>
            <a:ext cx="2444062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mar - abr /2025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23473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05/2025</a:t>
            </a:r>
          </a:p>
        </p:txBody>
      </p:sp>
      <p:grpSp>
        <p:nvGrpSpPr>
          <p:cNvPr id="44" name="Group 44"/>
          <p:cNvGrpSpPr/>
          <p:nvPr/>
        </p:nvGrpSpPr>
        <p:grpSpPr>
          <a:xfrm rot="-5400000">
            <a:off x="16005756" y="4816213"/>
            <a:ext cx="946844" cy="946844"/>
            <a:chOff x="0" y="0"/>
            <a:chExt cx="1262459" cy="126245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62507" cy="1262507"/>
            </a:xfrm>
            <a:custGeom>
              <a:avLst/>
              <a:gdLst/>
              <a:ahLst/>
              <a:cxnLst/>
              <a:rect l="l" t="t" r="r" b="b"/>
              <a:pathLst>
                <a:path w="1262507" h="1262507">
                  <a:moveTo>
                    <a:pt x="0" y="0"/>
                  </a:moveTo>
                  <a:lnTo>
                    <a:pt x="1262507" y="0"/>
                  </a:lnTo>
                  <a:lnTo>
                    <a:pt x="1262507" y="1262507"/>
                  </a:lnTo>
                  <a:lnTo>
                    <a:pt x="0" y="1262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C7D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6" name="Freeform 46"/>
          <p:cNvSpPr/>
          <p:nvPr/>
        </p:nvSpPr>
        <p:spPr>
          <a:xfrm>
            <a:off x="16356503" y="5294361"/>
            <a:ext cx="245351" cy="1013631"/>
          </a:xfrm>
          <a:custGeom>
            <a:avLst/>
            <a:gdLst/>
            <a:ahLst/>
            <a:cxnLst/>
            <a:rect l="l" t="t" r="r" b="b"/>
            <a:pathLst>
              <a:path w="245351" h="1013631">
                <a:moveTo>
                  <a:pt x="0" y="0"/>
                </a:moveTo>
                <a:lnTo>
                  <a:pt x="245351" y="0"/>
                </a:lnTo>
                <a:lnTo>
                  <a:pt x="245351" y="1013631"/>
                </a:lnTo>
                <a:lnTo>
                  <a:pt x="0" y="1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7" name="TextBox 47"/>
          <p:cNvSpPr txBox="1"/>
          <p:nvPr/>
        </p:nvSpPr>
        <p:spPr>
          <a:xfrm>
            <a:off x="16201140" y="5021665"/>
            <a:ext cx="55607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spc="281">
                <a:solidFill>
                  <a:srgbClr val="FFFFFF"/>
                </a:solidFill>
                <a:latin typeface="Aileron Bold"/>
              </a:rPr>
              <a:t>6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484067" y="4175205"/>
            <a:ext cx="1990224" cy="33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Montserrat Bold"/>
              </a:rPr>
              <a:t>06/2025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032500" y="6564038"/>
            <a:ext cx="2333186" cy="316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Evaluación internacional. Postulantes bien evaluados avanzarán a la fase 2 para postular al financiamiento público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312615" y="6512876"/>
            <a:ext cx="3143250" cy="145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Proceso de postulación nacional comienza a través del instrumento Crea y Valida - Eureka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840142" y="6480160"/>
            <a:ext cx="3278074" cy="210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50">
                <a:solidFill>
                  <a:srgbClr val="000000"/>
                </a:solidFill>
                <a:latin typeface="Montserrat"/>
              </a:rPr>
              <a:t>Decisión final de financiamiento público y activación de las siguientes etapas de la Red Eureka </a:t>
            </a:r>
            <a:r>
              <a:rPr lang="en-US" sz="1950">
                <a:solidFill>
                  <a:srgbClr val="000000"/>
                </a:solidFill>
                <a:latin typeface="Montserrat Italics"/>
              </a:rPr>
              <a:t>labelling</a:t>
            </a:r>
            <a:r>
              <a:rPr lang="en-US" sz="195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1950">
                <a:solidFill>
                  <a:srgbClr val="000000"/>
                </a:solidFill>
                <a:latin typeface="Montserrat Italics"/>
              </a:rPr>
              <a:t> endorsement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954287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6863338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FINANCIAMIENTO NACIONAL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441421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5454" y="2160943"/>
            <a:ext cx="17264413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Las empresas chilenas que son declaradas admisibles en la fase internacional, podrán postular al cofinanciamiento, </a:t>
            </a:r>
            <a:r>
              <a:rPr lang="en-US" sz="2600">
                <a:solidFill>
                  <a:srgbClr val="000000"/>
                </a:solidFill>
                <a:latin typeface="Montserrat Bold"/>
              </a:rPr>
              <a:t>Crea y Valida - Eureka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5274" y="3909563"/>
            <a:ext cx="577500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Apoyar el desarrollo de nuevos o mejorados productos (bienes o servicios) y/o procesos, que requieran I+D, desde la fase de prototipo, hasta la fase de validación técnica a escala productiva y/o validación comercial, fortaleciendo las capacidades de innovación en la empresa.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36466" y="4011077"/>
            <a:ext cx="5589311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7072" lvl="1" indent="-138536" algn="l">
              <a:lnSpc>
                <a:spcPts val="264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Entidades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asociadas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colaborativas</a:t>
            </a:r>
            <a:endParaRPr lang="en-US" sz="2200" dirty="0">
              <a:solidFill>
                <a:srgbClr val="000000"/>
              </a:solidFill>
              <a:latin typeface="Montserrat"/>
            </a:endParaRPr>
          </a:p>
          <a:p>
            <a:pPr marL="277072" lvl="1" indent="-138536" algn="l">
              <a:lnSpc>
                <a:spcPts val="2640"/>
              </a:lnSpc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Montserrat"/>
            </a:endParaRPr>
          </a:p>
          <a:p>
            <a:pPr marL="277072" lvl="1" indent="-138536" algn="l">
              <a:lnSpc>
                <a:spcPts val="264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Montserrat Bold"/>
              </a:rPr>
              <a:t>Partner. Al </a:t>
            </a:r>
            <a:r>
              <a:rPr lang="en-US" sz="2200" dirty="0" err="1">
                <a:solidFill>
                  <a:srgbClr val="000000"/>
                </a:solidFill>
                <a:latin typeface="Montserrat Bold"/>
              </a:rPr>
              <a:t>menos</a:t>
            </a:r>
            <a:r>
              <a:rPr lang="en-US" sz="22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 Bold"/>
              </a:rPr>
              <a:t>una</a:t>
            </a:r>
            <a:r>
              <a:rPr lang="en-US" sz="22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 Bold"/>
              </a:rPr>
              <a:t>empresa</a:t>
            </a:r>
            <a:r>
              <a:rPr lang="en-US" sz="2200" dirty="0">
                <a:solidFill>
                  <a:srgbClr val="000000"/>
                </a:solidFill>
                <a:latin typeface="Montserrat Bold"/>
              </a:rPr>
              <a:t> de </a:t>
            </a:r>
            <a:r>
              <a:rPr lang="en-US" sz="2200" dirty="0" err="1">
                <a:solidFill>
                  <a:srgbClr val="000000"/>
                </a:solidFill>
                <a:latin typeface="Montserrat Bold"/>
              </a:rPr>
              <a:t>los</a:t>
            </a:r>
            <a:r>
              <a:rPr lang="en-US" sz="22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 Bold"/>
              </a:rPr>
              <a:t>llamados</a:t>
            </a:r>
            <a:r>
              <a:rPr lang="en-US" sz="2200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11053" y="5999703"/>
            <a:ext cx="250825" cy="501015"/>
            <a:chOff x="0" y="0"/>
            <a:chExt cx="334433" cy="6680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4137" cy="667893"/>
            </a:xfrm>
            <a:custGeom>
              <a:avLst/>
              <a:gdLst/>
              <a:ahLst/>
              <a:cxnLst/>
              <a:rect l="l" t="t" r="r" b="b"/>
              <a:pathLst>
                <a:path w="334137" h="667893">
                  <a:moveTo>
                    <a:pt x="0" y="0"/>
                  </a:moveTo>
                  <a:lnTo>
                    <a:pt x="508" y="667893"/>
                  </a:lnTo>
                  <a:lnTo>
                    <a:pt x="334137" y="33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5274" y="3270326"/>
            <a:ext cx="250825" cy="501015"/>
            <a:chOff x="0" y="0"/>
            <a:chExt cx="334433" cy="6680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4137" cy="667893"/>
            </a:xfrm>
            <a:custGeom>
              <a:avLst/>
              <a:gdLst/>
              <a:ahLst/>
              <a:cxnLst/>
              <a:rect l="l" t="t" r="r" b="b"/>
              <a:pathLst>
                <a:path w="334137" h="667893">
                  <a:moveTo>
                    <a:pt x="0" y="0"/>
                  </a:moveTo>
                  <a:lnTo>
                    <a:pt x="508" y="667893"/>
                  </a:lnTo>
                  <a:lnTo>
                    <a:pt x="334137" y="33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71091" y="3413201"/>
            <a:ext cx="250825" cy="501015"/>
            <a:chOff x="0" y="0"/>
            <a:chExt cx="334433" cy="6680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4137" cy="667893"/>
            </a:xfrm>
            <a:custGeom>
              <a:avLst/>
              <a:gdLst/>
              <a:ahLst/>
              <a:cxnLst/>
              <a:rect l="l" t="t" r="r" b="b"/>
              <a:pathLst>
                <a:path w="334137" h="667893">
                  <a:moveTo>
                    <a:pt x="0" y="0"/>
                  </a:moveTo>
                  <a:lnTo>
                    <a:pt x="508" y="667893"/>
                  </a:lnTo>
                  <a:lnTo>
                    <a:pt x="334137" y="33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0178" y="7369356"/>
            <a:ext cx="250825" cy="501015"/>
            <a:chOff x="0" y="0"/>
            <a:chExt cx="334433" cy="6680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4137" cy="667893"/>
            </a:xfrm>
            <a:custGeom>
              <a:avLst/>
              <a:gdLst/>
              <a:ahLst/>
              <a:cxnLst/>
              <a:rect l="l" t="t" r="r" b="b"/>
              <a:pathLst>
                <a:path w="334137" h="667893">
                  <a:moveTo>
                    <a:pt x="0" y="0"/>
                  </a:moveTo>
                  <a:lnTo>
                    <a:pt x="508" y="667893"/>
                  </a:lnTo>
                  <a:lnTo>
                    <a:pt x="334137" y="33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s-CL"/>
            </a:p>
          </p:txBody>
        </p:sp>
      </p:grp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647760"/>
              </p:ext>
            </p:extLst>
          </p:nvPr>
        </p:nvGraphicFramePr>
        <p:xfrm>
          <a:off x="6907163" y="7445545"/>
          <a:ext cx="5336610" cy="2416723"/>
        </p:xfrm>
        <a:graphic>
          <a:graphicData uri="http://schemas.openxmlformats.org/drawingml/2006/table">
            <a:tbl>
              <a:tblPr/>
              <a:tblGrid>
                <a:gridCol w="2301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4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Tamaño</a:t>
                      </a:r>
                      <a:endParaRPr lang="en-US" sz="1100" dirty="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Subsidio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Montserrat Bold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máximo</a:t>
                      </a:r>
                      <a:endParaRPr lang="en-US" sz="1100" dirty="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104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Montserrat"/>
                        </a:rPr>
                        <a:t>Pequeña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Montserrat"/>
                        </a:rPr>
                        <a:t>80%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104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Montserrat"/>
                        </a:rPr>
                        <a:t>Mediana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Montserrat"/>
                        </a:rPr>
                        <a:t>60%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104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Montserrat"/>
                        </a:rPr>
                        <a:t>Grande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Montserrat"/>
                        </a:rPr>
                        <a:t>40%</a:t>
                      </a:r>
                      <a:endParaRPr lang="en-US" sz="1100" dirty="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1257638" y="3215569"/>
            <a:ext cx="3908289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50">
                <a:solidFill>
                  <a:srgbClr val="71C7D5"/>
                </a:solidFill>
                <a:latin typeface="Montserrat Bold"/>
              </a:rPr>
              <a:t>Objetivo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7188" y="7302681"/>
            <a:ext cx="3908289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50">
                <a:solidFill>
                  <a:srgbClr val="71C7D5"/>
                </a:solidFill>
                <a:latin typeface="Montserrat Bold"/>
              </a:rPr>
              <a:t>Beneficiarios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72981" y="5896900"/>
            <a:ext cx="5670792" cy="58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350" dirty="0" err="1">
                <a:solidFill>
                  <a:srgbClr val="71C7D5"/>
                </a:solidFill>
                <a:latin typeface="Montserrat Bold"/>
              </a:rPr>
              <a:t>Cofinanciamiento</a:t>
            </a:r>
            <a:endParaRPr lang="en-US" sz="3350" dirty="0">
              <a:solidFill>
                <a:srgbClr val="71C7D5"/>
              </a:solidFill>
              <a:latin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967240" y="3320737"/>
            <a:ext cx="5336610" cy="63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50" dirty="0" err="1">
                <a:solidFill>
                  <a:srgbClr val="71C7D5"/>
                </a:solidFill>
                <a:latin typeface="Montserrat Bold"/>
              </a:rPr>
              <a:t>Otros</a:t>
            </a:r>
            <a:r>
              <a:rPr lang="en-US" sz="3350" dirty="0">
                <a:solidFill>
                  <a:srgbClr val="71C7D5"/>
                </a:solidFill>
                <a:latin typeface="Montserrat Bold"/>
              </a:rPr>
              <a:t> </a:t>
            </a:r>
            <a:r>
              <a:rPr lang="en-US" sz="3350" dirty="0" err="1">
                <a:solidFill>
                  <a:srgbClr val="71C7D5"/>
                </a:solidFill>
                <a:latin typeface="Montserrat Bold"/>
              </a:rPr>
              <a:t>participantes</a:t>
            </a:r>
            <a:endParaRPr lang="en-US" sz="3350" dirty="0">
              <a:solidFill>
                <a:srgbClr val="71C7D5"/>
              </a:solidFill>
              <a:latin typeface="Montserrat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55275" y="8150331"/>
            <a:ext cx="5718706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Personalidad jurídica constituida en Chile</a:t>
            </a:r>
          </a:p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24 meses de antigüedad</a:t>
            </a:r>
          </a:p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Historial de ventas dentro de los 24 meses antes de la postulación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20743" y="6525447"/>
            <a:ext cx="4175268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dirty="0">
                <a:solidFill>
                  <a:schemeClr val="accent2"/>
                </a:solidFill>
                <a:latin typeface="Montserrat Bold"/>
              </a:rPr>
              <a:t>Hasta 220 </a:t>
            </a:r>
            <a:r>
              <a:rPr lang="en-US" sz="2400" dirty="0" err="1">
                <a:solidFill>
                  <a:schemeClr val="accent2"/>
                </a:solidFill>
                <a:latin typeface="Montserrat Bold"/>
              </a:rPr>
              <a:t>millones</a:t>
            </a:r>
            <a:endParaRPr lang="en-US" sz="2400" dirty="0">
              <a:solidFill>
                <a:schemeClr val="accent2"/>
              </a:solidFill>
              <a:latin typeface="Montserra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011780" y="3402071"/>
            <a:ext cx="5211199" cy="63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1C7D5"/>
                </a:solidFill>
                <a:latin typeface="Montserrat Bold"/>
              </a:rPr>
              <a:t>Resultados esperados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5264" y="4255484"/>
            <a:ext cx="5211199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Nuevos o mejorados productos (bienes o servicios) y procesos que requieran I+D.</a:t>
            </a:r>
          </a:p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La Innovación debe estar enfocada en alcanzar mercados nacionales e internacionales.</a:t>
            </a:r>
          </a:p>
          <a:p>
            <a:pPr marL="265431" lvl="1" indent="-132715" algn="just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Montserrat"/>
              </a:rPr>
              <a:t>Mejorar las capacidades I+D e innovadoras de una compañía 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749852" y="3520657"/>
            <a:ext cx="250825" cy="501015"/>
            <a:chOff x="0" y="0"/>
            <a:chExt cx="334433" cy="6680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4137" cy="667893"/>
            </a:xfrm>
            <a:custGeom>
              <a:avLst/>
              <a:gdLst/>
              <a:ahLst/>
              <a:cxnLst/>
              <a:rect l="l" t="t" r="r" b="b"/>
              <a:pathLst>
                <a:path w="334137" h="667893">
                  <a:moveTo>
                    <a:pt x="0" y="0"/>
                  </a:moveTo>
                  <a:lnTo>
                    <a:pt x="508" y="667893"/>
                  </a:lnTo>
                  <a:lnTo>
                    <a:pt x="334137" y="33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717363" y="9012691"/>
            <a:ext cx="2153238" cy="84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8"/>
              </a:lnSpc>
            </a:pPr>
            <a:r>
              <a:rPr lang="en-US" sz="1200">
                <a:solidFill>
                  <a:srgbClr val="000000"/>
                </a:solidFill>
                <a:latin typeface="Montserrat Bold"/>
              </a:rPr>
              <a:t>Términos de </a:t>
            </a:r>
          </a:p>
          <a:p>
            <a:pPr algn="r">
              <a:lnSpc>
                <a:spcPts val="2398"/>
              </a:lnSpc>
            </a:pPr>
            <a:r>
              <a:rPr lang="en-US" sz="1200">
                <a:solidFill>
                  <a:srgbClr val="000000"/>
                </a:solidFill>
                <a:latin typeface="Montserrat Bold"/>
              </a:rPr>
              <a:t>referencia pueden estar </a:t>
            </a:r>
          </a:p>
          <a:p>
            <a:pPr algn="r">
              <a:lnSpc>
                <a:spcPts val="2399"/>
              </a:lnSpc>
            </a:pPr>
            <a:r>
              <a:rPr lang="en-US" sz="1200">
                <a:solidFill>
                  <a:srgbClr val="000000"/>
                </a:solidFill>
                <a:latin typeface="Montserrat Bold"/>
              </a:rPr>
              <a:t>sujetos a cambios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140026" y="6842316"/>
            <a:ext cx="4175268" cy="691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dirty="0">
                <a:solidFill>
                  <a:srgbClr val="000000"/>
                </a:solidFill>
                <a:latin typeface="Montserrat"/>
              </a:rPr>
              <a:t>10% </a:t>
            </a:r>
            <a:r>
              <a:rPr lang="en-US" sz="2000" dirty="0" err="1">
                <a:solidFill>
                  <a:srgbClr val="000000"/>
                </a:solidFill>
                <a:latin typeface="Montserrat"/>
              </a:rPr>
              <a:t>adicional</a:t>
            </a:r>
            <a:r>
              <a:rPr lang="en-US" sz="2000" dirty="0">
                <a:solidFill>
                  <a:srgbClr val="000000"/>
                </a:solidFill>
                <a:latin typeface="Montserrat"/>
              </a:rPr>
              <a:t> para </a:t>
            </a:r>
            <a:r>
              <a:rPr lang="en-US" sz="2000" dirty="0" err="1">
                <a:solidFill>
                  <a:srgbClr val="000000"/>
                </a:solidFill>
                <a:latin typeface="Montserrat"/>
              </a:rPr>
              <a:t>empresas</a:t>
            </a:r>
            <a:r>
              <a:rPr lang="en-US" sz="20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</a:rPr>
              <a:t>lideradas</a:t>
            </a:r>
            <a:r>
              <a:rPr lang="en-US" sz="20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</a:rPr>
              <a:t>por</a:t>
            </a:r>
            <a:r>
              <a:rPr lang="en-US" sz="20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"/>
              </a:rPr>
              <a:t>mujeres</a:t>
            </a:r>
            <a:endParaRPr lang="en-US" sz="20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24200" y="4457700"/>
            <a:ext cx="11784655" cy="184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4"/>
              </a:lnSpc>
            </a:pPr>
            <a:r>
              <a:rPr lang="en-US" sz="4000" spc="868" dirty="0">
                <a:solidFill>
                  <a:srgbClr val="FFFFFF"/>
                </a:solidFill>
                <a:latin typeface="Arimo Bold"/>
              </a:rPr>
              <a:t>ACTIVIDADES DE DIFUSIÓN Y MATCHMAKING PARA LLAMADO LIGHTWEIGHTING TECHNOLOGIES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54971" y="8530713"/>
            <a:ext cx="1494829" cy="10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6084" spc="1521">
                <a:solidFill>
                  <a:srgbClr val="71C7D5"/>
                </a:solidFill>
                <a:latin typeface="Arimo Bold"/>
              </a:rPr>
              <a:t>03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44228" y="3546837"/>
            <a:ext cx="5849247" cy="85725"/>
            <a:chOff x="0" y="0"/>
            <a:chExt cx="7798996" cy="114300"/>
          </a:xfrm>
        </p:grpSpPr>
        <p:sp>
          <p:nvSpPr>
            <p:cNvPr id="5" name="Freeform 5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4228" y="6843712"/>
            <a:ext cx="5849247" cy="85725"/>
            <a:chOff x="0" y="0"/>
            <a:chExt cx="7798996" cy="114300"/>
          </a:xfrm>
        </p:grpSpPr>
        <p:sp>
          <p:nvSpPr>
            <p:cNvPr id="7" name="Freeform 7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954287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6863338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ACTIVIDADES DE DIFUSIÓN Y </a:t>
            </a:r>
          </a:p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MATCHMAKING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2331" y="2706353"/>
            <a:ext cx="10262586" cy="457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7"/>
              </a:lnSpc>
            </a:pPr>
            <a:r>
              <a:rPr lang="en-US" sz="2767" dirty="0">
                <a:solidFill>
                  <a:srgbClr val="0070C0"/>
                </a:solidFill>
                <a:latin typeface="Montserrat Bold"/>
              </a:rPr>
              <a:t>ON-LINE MATCHMAKING</a:t>
            </a:r>
          </a:p>
          <a:p>
            <a:pPr marL="512106" lvl="1" indent="-256053" algn="just">
              <a:lnSpc>
                <a:spcPts val="3597"/>
              </a:lnSpc>
              <a:buFont typeface="Arial"/>
              <a:buChar char="•"/>
            </a:pPr>
            <a:r>
              <a:rPr lang="en-US" sz="2371" dirty="0">
                <a:solidFill>
                  <a:srgbClr val="D74148"/>
                </a:solidFill>
                <a:latin typeface="Montserrat Bold"/>
              </a:rPr>
              <a:t>Lightweighting Tech: (29/05 - 25/09)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2371" dirty="0" err="1">
                <a:solidFill>
                  <a:srgbClr val="000000"/>
                </a:solidFill>
                <a:latin typeface="Montserrat"/>
              </a:rPr>
              <a:t>Regístrate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71" u="sng" dirty="0">
                <a:solidFill>
                  <a:srgbClr val="000000"/>
                </a:solidFill>
                <a:latin typeface="Montserrat Bold"/>
                <a:hlinkClick r:id="rId4" tooltip="https://eureka-lightweighting-call-2024.b2match.io"/>
              </a:rPr>
              <a:t>aquí</a:t>
            </a:r>
          </a:p>
          <a:p>
            <a:pPr marL="512106" lvl="1" indent="-256053" algn="just">
              <a:lnSpc>
                <a:spcPts val="3597"/>
              </a:lnSpc>
              <a:buFont typeface="Arial"/>
              <a:buChar char="•"/>
            </a:pPr>
            <a:r>
              <a:rPr lang="en-US" sz="2371" dirty="0">
                <a:solidFill>
                  <a:srgbClr val="D74148"/>
                </a:solidFill>
                <a:latin typeface="Montserrat Bold"/>
              </a:rPr>
              <a:t>Resilience Call (13/06 – 31/10)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2371" dirty="0" err="1">
                <a:solidFill>
                  <a:srgbClr val="000000"/>
                </a:solidFill>
                <a:latin typeface="Montserrat"/>
              </a:rPr>
              <a:t>Regístrate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71" u="sng" dirty="0">
                <a:solidFill>
                  <a:srgbClr val="000000"/>
                </a:solidFill>
                <a:latin typeface="Montserrat Bold"/>
                <a:hlinkClick r:id="rId5"/>
              </a:rPr>
              <a:t>aquí</a:t>
            </a:r>
            <a:endParaRPr lang="en-US" sz="2371" u="sng" dirty="0">
              <a:solidFill>
                <a:srgbClr val="000000"/>
              </a:solidFill>
              <a:latin typeface="Montserrat Bold"/>
            </a:endParaRPr>
          </a:p>
          <a:p>
            <a:pPr marL="256053" lvl="1" algn="just">
              <a:lnSpc>
                <a:spcPts val="3597"/>
              </a:lnSpc>
            </a:pPr>
            <a:endParaRPr lang="en-US" sz="2371" u="sng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3597"/>
              </a:lnSpc>
            </a:pPr>
            <a:r>
              <a:rPr lang="en-US" sz="2371" dirty="0" err="1">
                <a:solidFill>
                  <a:srgbClr val="0070C0"/>
                </a:solidFill>
                <a:latin typeface="Montserrat Bold"/>
              </a:rPr>
              <a:t>Eventos</a:t>
            </a:r>
            <a:r>
              <a:rPr lang="en-US" sz="2371" dirty="0">
                <a:solidFill>
                  <a:srgbClr val="0070C0"/>
                </a:solidFill>
                <a:latin typeface="Montserrat Bold"/>
              </a:rPr>
              <a:t> </a:t>
            </a:r>
            <a:r>
              <a:rPr lang="en-US" sz="2371" dirty="0" err="1">
                <a:solidFill>
                  <a:srgbClr val="0070C0"/>
                </a:solidFill>
                <a:latin typeface="Montserrat Bold"/>
              </a:rPr>
              <a:t>nacionales</a:t>
            </a:r>
            <a:endParaRPr lang="en-US" sz="2371" dirty="0">
              <a:solidFill>
                <a:srgbClr val="0070C0"/>
              </a:solidFill>
              <a:latin typeface="Montserrat Bold"/>
            </a:endParaRPr>
          </a:p>
          <a:p>
            <a:pPr marL="512106" lvl="1" indent="-256053" algn="just">
              <a:lnSpc>
                <a:spcPts val="3595"/>
              </a:lnSpc>
              <a:buFont typeface="Arial"/>
              <a:buChar char="•"/>
            </a:pPr>
            <a:r>
              <a:rPr lang="en-US" sz="2371" dirty="0">
                <a:solidFill>
                  <a:srgbClr val="100F0D"/>
                </a:solidFill>
                <a:latin typeface="Montserrat"/>
              </a:rPr>
              <a:t>Webinar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nacional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: 25/06/2024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Regístrate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b="1" dirty="0">
                <a:solidFill>
                  <a:srgbClr val="100F0D"/>
                </a:solidFill>
                <a:latin typeface="Montserrat"/>
                <a:hlinkClick r:id="rId6"/>
              </a:rPr>
              <a:t>aquí</a:t>
            </a:r>
            <a:endParaRPr lang="en-US" sz="2371" b="1" dirty="0">
              <a:solidFill>
                <a:srgbClr val="100F0D"/>
              </a:solidFill>
              <a:latin typeface="Montserrat"/>
            </a:endParaRPr>
          </a:p>
          <a:p>
            <a:pPr marL="512106" lvl="1" indent="-256053" algn="just">
              <a:lnSpc>
                <a:spcPts val="3595"/>
              </a:lnSpc>
              <a:buFont typeface="Arial"/>
              <a:buChar char="•"/>
            </a:pP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Conecta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I+D+i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.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Internacionalización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: 27/06/2024 </a:t>
            </a:r>
          </a:p>
          <a:p>
            <a:pPr marL="512106" lvl="1" indent="-256053" algn="just">
              <a:lnSpc>
                <a:spcPts val="3595"/>
              </a:lnSpc>
              <a:buFont typeface="Arial"/>
              <a:buChar char="•"/>
            </a:pPr>
            <a:r>
              <a:rPr lang="en-US" sz="2371" dirty="0">
                <a:solidFill>
                  <a:srgbClr val="100F0D"/>
                </a:solidFill>
                <a:latin typeface="Montserrat"/>
              </a:rPr>
              <a:t>Workshop.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Desarrolla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tu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proyecto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Eureka: 08/08/2024</a:t>
            </a:r>
          </a:p>
          <a:p>
            <a:pPr marL="512106" lvl="1" indent="-256053" algn="just">
              <a:lnSpc>
                <a:spcPts val="3595"/>
              </a:lnSpc>
              <a:buFont typeface="Arial"/>
              <a:buChar char="•"/>
            </a:pPr>
            <a:r>
              <a:rPr lang="en-US" sz="2371" dirty="0">
                <a:solidFill>
                  <a:srgbClr val="100F0D"/>
                </a:solidFill>
                <a:latin typeface="Montserrat"/>
              </a:rPr>
              <a:t>Workshop. Q&amp;A.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Finaliza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tu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100F0D"/>
                </a:solidFill>
                <a:latin typeface="Montserrat"/>
              </a:rPr>
              <a:t>proyecto</a:t>
            </a:r>
            <a:r>
              <a:rPr lang="en-US" sz="2371" dirty="0">
                <a:solidFill>
                  <a:srgbClr val="100F0D"/>
                </a:solidFill>
                <a:latin typeface="Montserrat"/>
              </a:rPr>
              <a:t>: 09/12/2024</a:t>
            </a:r>
          </a:p>
          <a:p>
            <a:pPr marL="512106" lvl="1" indent="-256053" algn="just">
              <a:lnSpc>
                <a:spcPts val="3597"/>
              </a:lnSpc>
              <a:buFont typeface="Arial"/>
              <a:buChar char="•"/>
            </a:pPr>
            <a:r>
              <a:rPr lang="en-US" sz="2371" dirty="0" err="1">
                <a:solidFill>
                  <a:srgbClr val="000000"/>
                </a:solidFill>
                <a:latin typeface="Montserrat"/>
              </a:rPr>
              <a:t>Revisa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71" dirty="0" err="1">
                <a:solidFill>
                  <a:srgbClr val="000000"/>
                </a:solidFill>
                <a:latin typeface="Montserrat"/>
              </a:rPr>
              <a:t>nuestra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 web para mayor </a:t>
            </a:r>
            <a:r>
              <a:rPr lang="en-US" sz="2371" dirty="0" err="1">
                <a:solidFill>
                  <a:srgbClr val="000000"/>
                </a:solidFill>
                <a:latin typeface="Montserrat"/>
              </a:rPr>
              <a:t>información</a:t>
            </a:r>
            <a:r>
              <a:rPr lang="en-US" sz="237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71" b="1" dirty="0">
                <a:solidFill>
                  <a:srgbClr val="000000"/>
                </a:solidFill>
                <a:latin typeface="Montserrat"/>
                <a:hlinkClick r:id="rId7"/>
              </a:rPr>
              <a:t>aquí</a:t>
            </a:r>
            <a:endParaRPr lang="en-US" sz="2371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Freeform 9" descr="Megáfono"/>
          <p:cNvSpPr/>
          <p:nvPr/>
        </p:nvSpPr>
        <p:spPr>
          <a:xfrm rot="-1417192">
            <a:off x="11320044" y="2929205"/>
            <a:ext cx="6014921" cy="6014920"/>
          </a:xfrm>
          <a:custGeom>
            <a:avLst/>
            <a:gdLst/>
            <a:ahLst/>
            <a:cxnLst/>
            <a:rect l="l" t="t" r="r" b="b"/>
            <a:pathLst>
              <a:path w="6014921" h="6014920">
                <a:moveTo>
                  <a:pt x="0" y="0"/>
                </a:moveTo>
                <a:lnTo>
                  <a:pt x="6014920" y="0"/>
                </a:lnTo>
                <a:lnTo>
                  <a:pt x="6014920" y="6014920"/>
                </a:lnTo>
                <a:lnTo>
                  <a:pt x="0" y="601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2476500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66700"/>
            <a:ext cx="16863338" cy="200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ONLINE MATCHMAKING</a:t>
            </a:r>
          </a:p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Lightweighting Technologies</a:t>
            </a:r>
          </a:p>
          <a:p>
            <a:pPr algn="l">
              <a:lnSpc>
                <a:spcPts val="4200"/>
              </a:lnSpc>
            </a:pPr>
            <a:r>
              <a:rPr lang="en-US" sz="3000" spc="750" dirty="0">
                <a:solidFill>
                  <a:srgbClr val="221E7C"/>
                </a:solidFill>
                <a:latin typeface="Arimo Bold"/>
              </a:rPr>
              <a:t>(29/05/2024 - 25/09/2024)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Freeform 8"/>
          <p:cNvSpPr/>
          <p:nvPr/>
        </p:nvSpPr>
        <p:spPr>
          <a:xfrm>
            <a:off x="8670750" y="3244888"/>
            <a:ext cx="8588550" cy="6775412"/>
          </a:xfrm>
          <a:custGeom>
            <a:avLst/>
            <a:gdLst/>
            <a:ahLst/>
            <a:cxnLst/>
            <a:rect l="l" t="t" r="r" b="b"/>
            <a:pathLst>
              <a:path w="8588550" h="6775412">
                <a:moveTo>
                  <a:pt x="0" y="0"/>
                </a:moveTo>
                <a:lnTo>
                  <a:pt x="8588550" y="0"/>
                </a:lnTo>
                <a:lnTo>
                  <a:pt x="8588550" y="6775412"/>
                </a:lnTo>
                <a:lnTo>
                  <a:pt x="0" y="6775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633555" y="3777322"/>
            <a:ext cx="775992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740" lvl="1" indent="-201370" algn="l"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Registra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“</a:t>
            </a:r>
            <a:r>
              <a:rPr lang="en-US" sz="2800" u="sng" dirty="0">
                <a:solidFill>
                  <a:srgbClr val="D74148"/>
                </a:solidFill>
                <a:latin typeface="Montserrat Bold"/>
                <a:hlinkClick r:id="rId5" tooltip="https://eureka-lightweighting-call-2024.b2match.io/signup"/>
              </a:rPr>
              <a:t>Register Now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”</a:t>
            </a:r>
          </a:p>
          <a:p>
            <a:pPr marL="402740" lvl="1" indent="-201370" algn="l"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Agrega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perfil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402740" lvl="1" indent="-201370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"/>
              </a:rPr>
              <a:t>Describe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y la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especialización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organización</a:t>
            </a:r>
            <a:endParaRPr lang="en-US" sz="2800" dirty="0">
              <a:solidFill>
                <a:srgbClr val="000000"/>
              </a:solidFill>
              <a:latin typeface="Montserrat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C0A0FAE-FE7F-53D1-DCBC-47426C4E1782}"/>
              </a:ext>
            </a:extLst>
          </p:cNvPr>
          <p:cNvSpPr txBox="1"/>
          <p:nvPr/>
        </p:nvSpPr>
        <p:spPr>
          <a:xfrm>
            <a:off x="900342" y="6438900"/>
            <a:ext cx="6706799" cy="198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Bold"/>
              </a:rPr>
              <a:t>Reuniones</a:t>
            </a:r>
            <a:r>
              <a:rPr lang="en-US" sz="28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Bold"/>
              </a:rPr>
              <a:t>virtuales</a:t>
            </a:r>
            <a:endParaRPr lang="en-US" sz="2800" dirty="0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3078"/>
              </a:lnSpc>
            </a:pPr>
            <a:endParaRPr lang="en-US" sz="2800" dirty="0">
              <a:solidFill>
                <a:srgbClr val="000000"/>
              </a:solidFill>
              <a:latin typeface="Montserrat Bold"/>
            </a:endParaRPr>
          </a:p>
          <a:p>
            <a:pPr marL="474762" lvl="1" indent="-237381" algn="l">
              <a:lnSpc>
                <a:spcPts val="307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Puedes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sostener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reuniones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virtuales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distintas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hasta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25/09/2024.</a:t>
            </a:r>
          </a:p>
        </p:txBody>
      </p:sp>
      <p:pic>
        <p:nvPicPr>
          <p:cNvPr id="13" name="Imagen 12" descr="Código QR&#10;&#10;Descripción generada automáticamente">
            <a:extLst>
              <a:ext uri="{FF2B5EF4-FFF2-40B4-BE49-F238E27FC236}">
                <a16:creationId xmlns:a16="http://schemas.microsoft.com/office/drawing/2014/main" id="{089F3686-FA48-C72E-D033-FF3CB008B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56" y="6244585"/>
            <a:ext cx="2818824" cy="36541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2466975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43184"/>
            <a:ext cx="14023372" cy="2004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ONLINE MATCHMAKING</a:t>
            </a:r>
          </a:p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The Eureka Resilience Call</a:t>
            </a:r>
          </a:p>
          <a:p>
            <a:pPr algn="l">
              <a:lnSpc>
                <a:spcPts val="4200"/>
              </a:lnSpc>
            </a:pPr>
            <a:r>
              <a:rPr lang="en-US" sz="3000" spc="750" dirty="0">
                <a:solidFill>
                  <a:srgbClr val="221E7C"/>
                </a:solidFill>
                <a:latin typeface="Arimo Bold"/>
              </a:rPr>
              <a:t>(13/06/2024 - 31/10/2024)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8112" y="3769739"/>
            <a:ext cx="755794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6885" lvl="1" indent="-138443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Registra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“</a:t>
            </a:r>
            <a:r>
              <a:rPr lang="en-US" sz="2800" u="sng" dirty="0">
                <a:solidFill>
                  <a:srgbClr val="D74148"/>
                </a:solidFill>
                <a:latin typeface="Montserrat Bold"/>
                <a:hlinkClick r:id="rId4"/>
              </a:rPr>
              <a:t>Register Now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”</a:t>
            </a:r>
          </a:p>
          <a:p>
            <a:pPr marL="276885" lvl="1" indent="-138443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Agrega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perfil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276885" lvl="1" indent="-138443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"/>
              </a:rPr>
              <a:t> Describe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y la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especialización</a:t>
            </a:r>
            <a:endParaRPr lang="en-US" sz="28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9883" y="6448991"/>
            <a:ext cx="670679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Montserrat Bold"/>
              </a:rPr>
              <a:t>Reuniones</a:t>
            </a:r>
            <a:r>
              <a:rPr lang="en-US" sz="28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Bold"/>
              </a:rPr>
              <a:t>virtuales</a:t>
            </a:r>
            <a:endParaRPr lang="en-US" sz="2800" dirty="0">
              <a:solidFill>
                <a:srgbClr val="000000"/>
              </a:solidFill>
              <a:latin typeface="Montserrat Bold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Montserrat Bold"/>
            </a:endParaRPr>
          </a:p>
          <a:p>
            <a:pPr marL="474762" lvl="1" indent="-237381" algn="l"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Puedes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sostener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reuniones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virtuales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distintas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empresas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hasta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31/10/2024.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C1DAC57-E752-A52A-4B98-EC63B5F74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875303"/>
            <a:ext cx="8658972" cy="6754472"/>
          </a:xfrm>
          <a:prstGeom prst="rect">
            <a:avLst/>
          </a:prstGeom>
        </p:spPr>
      </p:pic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746C5DAD-28B4-8E53-613B-5C1440C3E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417" y="6129725"/>
            <a:ext cx="3019355" cy="39140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27853"/>
            <a:ext cx="18288000" cy="852326"/>
            <a:chOff x="0" y="0"/>
            <a:chExt cx="24384000" cy="1136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36396"/>
            </a:xfrm>
            <a:custGeom>
              <a:avLst/>
              <a:gdLst/>
              <a:ahLst/>
              <a:cxnLst/>
              <a:rect l="l" t="t" r="r" b="b"/>
              <a:pathLst>
                <a:path w="24384000" h="1136396">
                  <a:moveTo>
                    <a:pt x="0" y="0"/>
                  </a:moveTo>
                  <a:lnTo>
                    <a:pt x="24384000" y="0"/>
                  </a:lnTo>
                  <a:lnTo>
                    <a:pt x="24384000" y="1136396"/>
                  </a:lnTo>
                  <a:lnTo>
                    <a:pt x="0" y="1136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61A8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3772" y="3769812"/>
            <a:ext cx="6601725" cy="109511"/>
            <a:chOff x="0" y="0"/>
            <a:chExt cx="8802300" cy="146014"/>
          </a:xfrm>
        </p:grpSpPr>
        <p:sp>
          <p:nvSpPr>
            <p:cNvPr id="5" name="Freeform 5"/>
            <p:cNvSpPr/>
            <p:nvPr/>
          </p:nvSpPr>
          <p:spPr>
            <a:xfrm>
              <a:off x="56896" y="0"/>
              <a:ext cx="8688451" cy="146050"/>
            </a:xfrm>
            <a:custGeom>
              <a:avLst/>
              <a:gdLst/>
              <a:ahLst/>
              <a:cxnLst/>
              <a:rect l="l" t="t" r="r" b="b"/>
              <a:pathLst>
                <a:path w="8688451" h="146050">
                  <a:moveTo>
                    <a:pt x="508" y="0"/>
                  </a:moveTo>
                  <a:lnTo>
                    <a:pt x="8688451" y="31750"/>
                  </a:lnTo>
                  <a:lnTo>
                    <a:pt x="8688069" y="14605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EE8487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3772" y="1217112"/>
            <a:ext cx="16868042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760">
                <a:solidFill>
                  <a:srgbClr val="221E7C"/>
                </a:solidFill>
                <a:latin typeface="Arimo Bold"/>
              </a:rPr>
              <a:t>RED EUREKA. </a:t>
            </a:r>
          </a:p>
          <a:p>
            <a:pPr algn="l">
              <a:lnSpc>
                <a:spcPts val="4800"/>
              </a:lnSpc>
            </a:pPr>
            <a:endParaRPr lang="en-US" sz="4000" spc="760">
              <a:solidFill>
                <a:srgbClr val="221E7C"/>
              </a:solidFill>
              <a:latin typeface="Arimo Bold"/>
            </a:endParaRPr>
          </a:p>
          <a:p>
            <a:pPr algn="l">
              <a:lnSpc>
                <a:spcPts val="4800"/>
              </a:lnSpc>
            </a:pPr>
            <a:r>
              <a:rPr lang="en-US" sz="4000" spc="761">
                <a:solidFill>
                  <a:srgbClr val="221E7C"/>
                </a:solidFill>
                <a:latin typeface="Arimo Bold"/>
              </a:rPr>
              <a:t>UNA OPORTUNIDAD DE INTERNACIONALIZACIÓN PARA EMPRESAS CHILENAS</a:t>
            </a:r>
          </a:p>
        </p:txBody>
      </p:sp>
      <p:sp>
        <p:nvSpPr>
          <p:cNvPr id="7" name="Freeform 7" descr="Imagen que contiene Logotipo  Descripción generada automáticamente"/>
          <p:cNvSpPr/>
          <p:nvPr/>
        </p:nvSpPr>
        <p:spPr>
          <a:xfrm>
            <a:off x="16078282" y="508134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30" y="0"/>
                </a:lnTo>
                <a:lnTo>
                  <a:pt x="1741430" y="728028"/>
                </a:lnTo>
                <a:lnTo>
                  <a:pt x="0" y="72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0" y="-15936"/>
            <a:ext cx="3521156" cy="1158862"/>
          </a:xfrm>
          <a:custGeom>
            <a:avLst/>
            <a:gdLst/>
            <a:ahLst/>
            <a:cxnLst/>
            <a:rect l="l" t="t" r="r" b="b"/>
            <a:pathLst>
              <a:path w="3521156" h="1158862">
                <a:moveTo>
                  <a:pt x="0" y="0"/>
                </a:moveTo>
                <a:lnTo>
                  <a:pt x="3521156" y="0"/>
                </a:lnTo>
                <a:lnTo>
                  <a:pt x="3521156" y="1158862"/>
                </a:lnTo>
                <a:lnTo>
                  <a:pt x="0" y="1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10486479" y="9696866"/>
            <a:ext cx="7455992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431">
                <a:solidFill>
                  <a:srgbClr val="FFFFFF"/>
                </a:solidFill>
                <a:latin typeface="Arimo"/>
              </a:rPr>
              <a:t>SANTIAGO, JUNIO 2024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4148908"/>
            <a:ext cx="18288000" cy="5178945"/>
          </a:xfrm>
          <a:custGeom>
            <a:avLst/>
            <a:gdLst/>
            <a:ahLst/>
            <a:cxnLst/>
            <a:rect l="l" t="t" r="r" b="b"/>
            <a:pathLst>
              <a:path w="18288000" h="5178945">
                <a:moveTo>
                  <a:pt x="0" y="0"/>
                </a:moveTo>
                <a:lnTo>
                  <a:pt x="18288000" y="0"/>
                </a:lnTo>
                <a:lnTo>
                  <a:pt x="18288000" y="5178945"/>
                </a:lnTo>
                <a:lnTo>
                  <a:pt x="0" y="5178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729" b="-13760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0" y="4148908"/>
            <a:ext cx="18288000" cy="5178945"/>
            <a:chOff x="0" y="0"/>
            <a:chExt cx="5886528" cy="1666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86529" cy="1666995"/>
            </a:xfrm>
            <a:custGeom>
              <a:avLst/>
              <a:gdLst/>
              <a:ahLst/>
              <a:cxnLst/>
              <a:rect l="l" t="t" r="r" b="b"/>
              <a:pathLst>
                <a:path w="5886529" h="1666995">
                  <a:moveTo>
                    <a:pt x="5762068" y="1666995"/>
                  </a:moveTo>
                  <a:lnTo>
                    <a:pt x="124460" y="1666995"/>
                  </a:lnTo>
                  <a:cubicBezTo>
                    <a:pt x="55880" y="1666995"/>
                    <a:pt x="0" y="1611115"/>
                    <a:pt x="0" y="15425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62068" y="0"/>
                  </a:lnTo>
                  <a:cubicBezTo>
                    <a:pt x="5830648" y="0"/>
                    <a:pt x="5886529" y="55880"/>
                    <a:pt x="5886529" y="124460"/>
                  </a:cubicBezTo>
                  <a:lnTo>
                    <a:pt x="5886529" y="1542535"/>
                  </a:lnTo>
                  <a:cubicBezTo>
                    <a:pt x="5886529" y="1611115"/>
                    <a:pt x="5830648" y="1666995"/>
                    <a:pt x="5762068" y="1666995"/>
                  </a:cubicBezTo>
                  <a:close/>
                </a:path>
              </a:pathLst>
            </a:custGeom>
            <a:solidFill>
              <a:srgbClr val="0070C0">
                <a:alpha val="25882"/>
              </a:srgbClr>
            </a:solid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870" y="1545226"/>
            <a:ext cx="12558074" cy="93074"/>
            <a:chOff x="0" y="0"/>
            <a:chExt cx="16744098" cy="124098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6629889" cy="124079"/>
            </a:xfrm>
            <a:custGeom>
              <a:avLst/>
              <a:gdLst/>
              <a:ahLst/>
              <a:cxnLst/>
              <a:rect l="l" t="t" r="r" b="b"/>
              <a:pathLst>
                <a:path w="16629889" h="124079">
                  <a:moveTo>
                    <a:pt x="0" y="9779"/>
                  </a:moveTo>
                  <a:lnTo>
                    <a:pt x="16629762" y="0"/>
                  </a:lnTo>
                  <a:lnTo>
                    <a:pt x="16629889" y="114300"/>
                  </a:lnTo>
                  <a:lnTo>
                    <a:pt x="0" y="124079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62000" y="1978821"/>
            <a:ext cx="16065252" cy="202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4"/>
              </a:lnSpc>
            </a:pPr>
            <a:r>
              <a:rPr lang="en-US" sz="3299" dirty="0">
                <a:solidFill>
                  <a:srgbClr val="000000"/>
                </a:solidFill>
                <a:latin typeface="Montserrat"/>
              </a:rPr>
              <a:t>La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Corporación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Fomento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de la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Producción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es un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servicio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público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descentralizado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promueve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 la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inversión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, la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innovación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emprendimiento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fortaleciendo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además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capital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humano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desarrollo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tecnológico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para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mejorar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la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productividad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competitividad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Montserrat"/>
              </a:rPr>
              <a:t>mundial</a:t>
            </a:r>
            <a:r>
              <a:rPr lang="en-US" sz="3299" dirty="0">
                <a:solidFill>
                  <a:srgbClr val="000000"/>
                </a:solidFill>
                <a:latin typeface="Montserrat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3732" y="627874"/>
            <a:ext cx="13217068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CORFO (Desde 1939)</a:t>
            </a:r>
          </a:p>
        </p:txBody>
      </p:sp>
      <p:sp>
        <p:nvSpPr>
          <p:cNvPr id="6" name="Freeform 6" descr="Imagen que contiene Logotipo  Descripción generada automáticamente"/>
          <p:cNvSpPr/>
          <p:nvPr/>
        </p:nvSpPr>
        <p:spPr>
          <a:xfrm>
            <a:off x="15838227" y="437990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8"/>
                </a:lnTo>
                <a:lnTo>
                  <a:pt x="0" y="72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27267" y="6165686"/>
            <a:ext cx="10161580" cy="77740"/>
          </a:xfrm>
          <a:custGeom>
            <a:avLst/>
            <a:gdLst/>
            <a:ahLst/>
            <a:cxnLst/>
            <a:rect l="l" t="t" r="r" b="b"/>
            <a:pathLst>
              <a:path w="10161580" h="77740">
                <a:moveTo>
                  <a:pt x="0" y="0"/>
                </a:moveTo>
                <a:lnTo>
                  <a:pt x="10161580" y="0"/>
                </a:lnTo>
                <a:lnTo>
                  <a:pt x="10161580" y="77741"/>
                </a:lnTo>
                <a:lnTo>
                  <a:pt x="0" y="77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637185" y="7475811"/>
            <a:ext cx="4731026" cy="9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Financiamiento para el desarrollo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61784" y="7475811"/>
            <a:ext cx="5927063" cy="9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Emprendimiento, Innovación y Desarrollo Territorial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30859" y="7574895"/>
            <a:ext cx="3142045" cy="9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Nueva Política Industrial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1495" y="8486133"/>
            <a:ext cx="14943969" cy="9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endParaRPr dirty="0"/>
          </a:p>
          <a:p>
            <a:pPr algn="ctr">
              <a:lnSpc>
                <a:spcPts val="3835"/>
              </a:lnSpc>
            </a:pPr>
            <a:r>
              <a:rPr lang="en-US" sz="2800" dirty="0" err="1">
                <a:solidFill>
                  <a:srgbClr val="1F497D"/>
                </a:solidFill>
                <a:latin typeface="Montserrat"/>
              </a:rPr>
              <a:t>Sotenibilidad</a:t>
            </a:r>
            <a:r>
              <a:rPr lang="en-US" sz="2800" dirty="0">
                <a:solidFill>
                  <a:srgbClr val="1F497D"/>
                </a:solidFill>
                <a:latin typeface="Montserrat"/>
              </a:rPr>
              <a:t>, </a:t>
            </a:r>
            <a:r>
              <a:rPr lang="en-US" sz="2800" dirty="0" err="1">
                <a:solidFill>
                  <a:srgbClr val="1F497D"/>
                </a:solidFill>
                <a:latin typeface="Montserrat"/>
              </a:rPr>
              <a:t>Equidad</a:t>
            </a:r>
            <a:r>
              <a:rPr lang="en-US" sz="2800" dirty="0">
                <a:solidFill>
                  <a:srgbClr val="1F497D"/>
                </a:solidFill>
                <a:latin typeface="Montserrat"/>
              </a:rPr>
              <a:t> de </a:t>
            </a:r>
            <a:r>
              <a:rPr lang="en-US" sz="2800" dirty="0" err="1">
                <a:solidFill>
                  <a:srgbClr val="1F497D"/>
                </a:solidFill>
                <a:latin typeface="Montserrat"/>
              </a:rPr>
              <a:t>Género</a:t>
            </a:r>
            <a:r>
              <a:rPr lang="en-US" sz="2800" dirty="0">
                <a:solidFill>
                  <a:srgbClr val="1F497D"/>
                </a:solidFill>
                <a:latin typeface="Montserrat"/>
              </a:rPr>
              <a:t> y Desarrollo Territorial </a:t>
            </a:r>
            <a:r>
              <a:rPr lang="en-US" sz="2800" dirty="0" err="1">
                <a:solidFill>
                  <a:srgbClr val="1F497D"/>
                </a:solidFill>
                <a:latin typeface="Montserrat"/>
              </a:rPr>
              <a:t>Balanceado</a:t>
            </a:r>
            <a:endParaRPr lang="en-US" sz="2800" dirty="0">
              <a:solidFill>
                <a:srgbClr val="1F497D"/>
              </a:solidFill>
              <a:latin typeface="Montserra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55784" y="5371459"/>
            <a:ext cx="2047164" cy="1626617"/>
            <a:chOff x="0" y="0"/>
            <a:chExt cx="2729552" cy="2168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29484" cy="2168906"/>
            </a:xfrm>
            <a:custGeom>
              <a:avLst/>
              <a:gdLst/>
              <a:ahLst/>
              <a:cxnLst/>
              <a:rect l="l" t="t" r="r" b="b"/>
              <a:pathLst>
                <a:path w="2729484" h="2168906">
                  <a:moveTo>
                    <a:pt x="109601" y="0"/>
                  </a:moveTo>
                  <a:lnTo>
                    <a:pt x="2619883" y="0"/>
                  </a:lnTo>
                  <a:cubicBezTo>
                    <a:pt x="2680462" y="0"/>
                    <a:pt x="2729484" y="146558"/>
                    <a:pt x="2729484" y="327279"/>
                  </a:cubicBezTo>
                  <a:lnTo>
                    <a:pt x="2729484" y="1841627"/>
                  </a:lnTo>
                  <a:cubicBezTo>
                    <a:pt x="2729484" y="1928368"/>
                    <a:pt x="2717927" y="2011680"/>
                    <a:pt x="2697353" y="2073021"/>
                  </a:cubicBezTo>
                  <a:cubicBezTo>
                    <a:pt x="2676779" y="2134362"/>
                    <a:pt x="2648839" y="2168906"/>
                    <a:pt x="2619756" y="2168906"/>
                  </a:cubicBezTo>
                  <a:lnTo>
                    <a:pt x="109601" y="2168906"/>
                  </a:lnTo>
                  <a:cubicBezTo>
                    <a:pt x="80518" y="2168906"/>
                    <a:pt x="52578" y="2134489"/>
                    <a:pt x="32004" y="2073021"/>
                  </a:cubicBezTo>
                  <a:cubicBezTo>
                    <a:pt x="11430" y="2011553"/>
                    <a:pt x="0" y="1928368"/>
                    <a:pt x="0" y="1841627"/>
                  </a:cubicBezTo>
                  <a:lnTo>
                    <a:pt x="0" y="327279"/>
                  </a:lnTo>
                  <a:cubicBezTo>
                    <a:pt x="0" y="240411"/>
                    <a:pt x="11557" y="157226"/>
                    <a:pt x="32131" y="95885"/>
                  </a:cubicBezTo>
                  <a:cubicBezTo>
                    <a:pt x="52705" y="34544"/>
                    <a:pt x="80518" y="0"/>
                    <a:pt x="109601" y="0"/>
                  </a:cubicBez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77652" y="5862045"/>
            <a:ext cx="2203429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>
                <a:solidFill>
                  <a:srgbClr val="FFFFFF"/>
                </a:solidFill>
                <a:latin typeface="CS Gordon Serif"/>
              </a:rPr>
              <a:t>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612730" y="5385922"/>
            <a:ext cx="2047164" cy="1626617"/>
            <a:chOff x="0" y="0"/>
            <a:chExt cx="2729552" cy="21688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29484" cy="2168906"/>
            </a:xfrm>
            <a:custGeom>
              <a:avLst/>
              <a:gdLst/>
              <a:ahLst/>
              <a:cxnLst/>
              <a:rect l="l" t="t" r="r" b="b"/>
              <a:pathLst>
                <a:path w="2729484" h="2168906">
                  <a:moveTo>
                    <a:pt x="109601" y="0"/>
                  </a:moveTo>
                  <a:lnTo>
                    <a:pt x="2619883" y="0"/>
                  </a:lnTo>
                  <a:cubicBezTo>
                    <a:pt x="2680462" y="0"/>
                    <a:pt x="2729484" y="146558"/>
                    <a:pt x="2729484" y="327279"/>
                  </a:cubicBezTo>
                  <a:lnTo>
                    <a:pt x="2729484" y="1841627"/>
                  </a:lnTo>
                  <a:cubicBezTo>
                    <a:pt x="2729484" y="1928368"/>
                    <a:pt x="2717927" y="2011680"/>
                    <a:pt x="2697353" y="2073021"/>
                  </a:cubicBezTo>
                  <a:cubicBezTo>
                    <a:pt x="2676779" y="2134362"/>
                    <a:pt x="2648839" y="2168906"/>
                    <a:pt x="2619756" y="2168906"/>
                  </a:cubicBezTo>
                  <a:lnTo>
                    <a:pt x="109601" y="2168906"/>
                  </a:lnTo>
                  <a:cubicBezTo>
                    <a:pt x="80518" y="2168906"/>
                    <a:pt x="52578" y="2134489"/>
                    <a:pt x="32004" y="2073021"/>
                  </a:cubicBezTo>
                  <a:cubicBezTo>
                    <a:pt x="11430" y="2011553"/>
                    <a:pt x="0" y="1928368"/>
                    <a:pt x="0" y="1841627"/>
                  </a:cubicBezTo>
                  <a:lnTo>
                    <a:pt x="0" y="327279"/>
                  </a:lnTo>
                  <a:cubicBezTo>
                    <a:pt x="0" y="240411"/>
                    <a:pt x="11557" y="157226"/>
                    <a:pt x="32131" y="95885"/>
                  </a:cubicBezTo>
                  <a:cubicBezTo>
                    <a:pt x="52705" y="34544"/>
                    <a:pt x="80518" y="0"/>
                    <a:pt x="109601" y="0"/>
                  </a:cubicBez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83896" y="5891779"/>
            <a:ext cx="2504831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>
                <a:solidFill>
                  <a:srgbClr val="FFFFFF"/>
                </a:solidFill>
                <a:latin typeface="CS Gordon Serif"/>
              </a:rPr>
              <a:t>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078300" y="5385922"/>
            <a:ext cx="2047164" cy="1626617"/>
            <a:chOff x="0" y="0"/>
            <a:chExt cx="2729552" cy="21688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29484" cy="2168906"/>
            </a:xfrm>
            <a:custGeom>
              <a:avLst/>
              <a:gdLst/>
              <a:ahLst/>
              <a:cxnLst/>
              <a:rect l="l" t="t" r="r" b="b"/>
              <a:pathLst>
                <a:path w="2729484" h="2168906">
                  <a:moveTo>
                    <a:pt x="109601" y="0"/>
                  </a:moveTo>
                  <a:lnTo>
                    <a:pt x="2619883" y="0"/>
                  </a:lnTo>
                  <a:cubicBezTo>
                    <a:pt x="2680462" y="0"/>
                    <a:pt x="2729484" y="146558"/>
                    <a:pt x="2729484" y="327279"/>
                  </a:cubicBezTo>
                  <a:lnTo>
                    <a:pt x="2729484" y="1841627"/>
                  </a:lnTo>
                  <a:cubicBezTo>
                    <a:pt x="2729484" y="1928368"/>
                    <a:pt x="2717927" y="2011680"/>
                    <a:pt x="2697353" y="2073021"/>
                  </a:cubicBezTo>
                  <a:cubicBezTo>
                    <a:pt x="2676779" y="2134362"/>
                    <a:pt x="2648839" y="2168906"/>
                    <a:pt x="2619756" y="2168906"/>
                  </a:cubicBezTo>
                  <a:lnTo>
                    <a:pt x="109601" y="2168906"/>
                  </a:lnTo>
                  <a:cubicBezTo>
                    <a:pt x="80518" y="2168906"/>
                    <a:pt x="52578" y="2134489"/>
                    <a:pt x="32004" y="2073021"/>
                  </a:cubicBezTo>
                  <a:cubicBezTo>
                    <a:pt x="11430" y="2011553"/>
                    <a:pt x="0" y="1928368"/>
                    <a:pt x="0" y="1841627"/>
                  </a:cubicBezTo>
                  <a:lnTo>
                    <a:pt x="0" y="327279"/>
                  </a:lnTo>
                  <a:cubicBezTo>
                    <a:pt x="0" y="240411"/>
                    <a:pt x="11557" y="157226"/>
                    <a:pt x="32131" y="95885"/>
                  </a:cubicBezTo>
                  <a:cubicBezTo>
                    <a:pt x="52705" y="34544"/>
                    <a:pt x="80518" y="0"/>
                    <a:pt x="109601" y="0"/>
                  </a:cubicBez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858148" y="5891778"/>
            <a:ext cx="2487468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>
                <a:solidFill>
                  <a:srgbClr val="FFFFFF"/>
                </a:solidFill>
                <a:latin typeface="CS Gordon Serif"/>
              </a:rPr>
              <a:t>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388454" y="6968343"/>
            <a:ext cx="4899546" cy="3318657"/>
            <a:chOff x="0" y="0"/>
            <a:chExt cx="6532728" cy="44248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532753" cy="4424934"/>
            </a:xfrm>
            <a:custGeom>
              <a:avLst/>
              <a:gdLst/>
              <a:ahLst/>
              <a:cxnLst/>
              <a:rect l="l" t="t" r="r" b="b"/>
              <a:pathLst>
                <a:path w="6532753" h="4424934">
                  <a:moveTo>
                    <a:pt x="0" y="0"/>
                  </a:moveTo>
                  <a:lnTo>
                    <a:pt x="6532753" y="0"/>
                  </a:lnTo>
                  <a:lnTo>
                    <a:pt x="6532753" y="4424934"/>
                  </a:lnTo>
                  <a:lnTo>
                    <a:pt x="0" y="4424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110" b="-110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0860" y="2148975"/>
            <a:ext cx="16454154" cy="96208"/>
            <a:chOff x="0" y="0"/>
            <a:chExt cx="21938872" cy="128278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21824696" cy="128270"/>
            </a:xfrm>
            <a:custGeom>
              <a:avLst/>
              <a:gdLst/>
              <a:ahLst/>
              <a:cxnLst/>
              <a:rect l="l" t="t" r="r" b="b"/>
              <a:pathLst>
                <a:path w="21824696" h="128270">
                  <a:moveTo>
                    <a:pt x="0" y="13970"/>
                  </a:moveTo>
                  <a:lnTo>
                    <a:pt x="21824569" y="0"/>
                  </a:lnTo>
                  <a:lnTo>
                    <a:pt x="21824696" y="114300"/>
                  </a:lnTo>
                  <a:lnTo>
                    <a:pt x="0" y="12827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Freeform 4" descr="Imagen que contiene Logotipo  Descripción generada automáticamente"/>
          <p:cNvSpPr/>
          <p:nvPr/>
        </p:nvSpPr>
        <p:spPr>
          <a:xfrm>
            <a:off x="16123491" y="501917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8"/>
                </a:lnTo>
                <a:lnTo>
                  <a:pt x="0" y="72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2300946" y="5143500"/>
            <a:ext cx="1794158" cy="1859231"/>
          </a:xfrm>
          <a:custGeom>
            <a:avLst/>
            <a:gdLst/>
            <a:ahLst/>
            <a:cxnLst/>
            <a:rect l="l" t="t" r="r" b="b"/>
            <a:pathLst>
              <a:path w="1794158" h="1859231">
                <a:moveTo>
                  <a:pt x="0" y="0"/>
                </a:moveTo>
                <a:lnTo>
                  <a:pt x="1794158" y="0"/>
                </a:lnTo>
                <a:lnTo>
                  <a:pt x="1794158" y="1859231"/>
                </a:lnTo>
                <a:lnTo>
                  <a:pt x="0" y="1859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7664296" y="5201983"/>
            <a:ext cx="2298502" cy="1916376"/>
          </a:xfrm>
          <a:custGeom>
            <a:avLst/>
            <a:gdLst/>
            <a:ahLst/>
            <a:cxnLst/>
            <a:rect l="l" t="t" r="r" b="b"/>
            <a:pathLst>
              <a:path w="2298502" h="1916376">
                <a:moveTo>
                  <a:pt x="0" y="0"/>
                </a:moveTo>
                <a:lnTo>
                  <a:pt x="2298503" y="0"/>
                </a:lnTo>
                <a:lnTo>
                  <a:pt x="2298503" y="1916377"/>
                </a:lnTo>
                <a:lnTo>
                  <a:pt x="0" y="191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3528823" y="5334000"/>
            <a:ext cx="2230450" cy="1784360"/>
          </a:xfrm>
          <a:custGeom>
            <a:avLst/>
            <a:gdLst/>
            <a:ahLst/>
            <a:cxnLst/>
            <a:rect l="l" t="t" r="r" b="b"/>
            <a:pathLst>
              <a:path w="2230450" h="1784360">
                <a:moveTo>
                  <a:pt x="0" y="0"/>
                </a:moveTo>
                <a:lnTo>
                  <a:pt x="2230450" y="0"/>
                </a:lnTo>
                <a:lnTo>
                  <a:pt x="2230450" y="1784360"/>
                </a:lnTo>
                <a:lnTo>
                  <a:pt x="0" y="178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832512" y="7338671"/>
            <a:ext cx="4731025" cy="9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Resiliencia ante la crisis climática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45601" y="7393107"/>
            <a:ext cx="5927062" cy="46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Decarbonización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93677" y="7417128"/>
            <a:ext cx="5197593" cy="46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800">
                <a:solidFill>
                  <a:srgbClr val="1F497D"/>
                </a:solidFill>
                <a:latin typeface="Montserrat Bold"/>
              </a:rPr>
              <a:t>Transformación Productiva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3462" y="590781"/>
            <a:ext cx="15128354" cy="142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 err="1">
                <a:solidFill>
                  <a:srgbClr val="221E7C"/>
                </a:solidFill>
                <a:latin typeface="Montserrat Classic Bold"/>
              </a:rPr>
              <a:t>Programa</a:t>
            </a:r>
            <a:r>
              <a:rPr lang="en-US" sz="4200" spc="1050" dirty="0">
                <a:solidFill>
                  <a:srgbClr val="221E7C"/>
                </a:solidFill>
                <a:latin typeface="Montserrat Classic Bold"/>
              </a:rPr>
              <a:t> Desarrollo </a:t>
            </a:r>
            <a:r>
              <a:rPr lang="en-US" sz="4200" spc="1050" dirty="0" err="1">
                <a:solidFill>
                  <a:srgbClr val="221E7C"/>
                </a:solidFill>
                <a:latin typeface="Montserrat Classic Bold"/>
              </a:rPr>
              <a:t>Productivo</a:t>
            </a:r>
            <a:r>
              <a:rPr lang="en-US" sz="4200" spc="1050" dirty="0">
                <a:solidFill>
                  <a:srgbClr val="221E7C"/>
                </a:solidFill>
                <a:latin typeface="Montserrat Classic Bold"/>
              </a:rPr>
              <a:t> </a:t>
            </a:r>
            <a:r>
              <a:rPr lang="en-US" sz="4200" spc="1050" dirty="0" err="1">
                <a:solidFill>
                  <a:srgbClr val="221E7C"/>
                </a:solidFill>
                <a:latin typeface="Montserrat Classic Bold"/>
              </a:rPr>
              <a:t>Sostenible</a:t>
            </a:r>
            <a:endParaRPr lang="en-US" sz="4200" spc="1050" dirty="0">
              <a:solidFill>
                <a:srgbClr val="221E7C"/>
              </a:solidFill>
              <a:latin typeface="Montserrat Classic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12715" y="2993937"/>
            <a:ext cx="16062570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ontserrat Bold"/>
              </a:rPr>
              <a:t>Es un </a:t>
            </a:r>
            <a:r>
              <a:rPr lang="en-US" sz="2600" dirty="0" err="1">
                <a:solidFill>
                  <a:srgbClr val="000000"/>
                </a:solidFill>
                <a:latin typeface="Montserrat Bold"/>
              </a:rPr>
              <a:t>programa</a:t>
            </a:r>
            <a:r>
              <a:rPr lang="en-US" sz="2600" dirty="0">
                <a:solidFill>
                  <a:srgbClr val="000000"/>
                </a:solidFill>
                <a:latin typeface="Montserrat Bold"/>
              </a:rPr>
              <a:t> interministerial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financiado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recursos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transitorios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percibidos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por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Corfo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provenientes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del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litio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tiene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por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objetivo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apoyar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desarrollo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de 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proyectos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de alto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impacto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y que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impliquen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ingresos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permanentes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. Se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enfoca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tres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desafíos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estratégicos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0542" y="8610348"/>
            <a:ext cx="16258758" cy="94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5"/>
              </a:lnSpc>
              <a:spcBef>
                <a:spcPct val="0"/>
              </a:spcBef>
            </a:pPr>
            <a:r>
              <a:rPr lang="en-US" sz="2800" u="none" strike="noStrike" dirty="0" err="1">
                <a:solidFill>
                  <a:srgbClr val="1F497D"/>
                </a:solidFill>
                <a:latin typeface="Montserrat"/>
              </a:rPr>
              <a:t>Ministerios</a:t>
            </a:r>
            <a:r>
              <a:rPr lang="en-US" sz="2800" u="none" strike="noStrike" dirty="0">
                <a:solidFill>
                  <a:srgbClr val="1F497D"/>
                </a:solidFill>
                <a:latin typeface="Montserrat"/>
              </a:rPr>
              <a:t>: </a:t>
            </a:r>
          </a:p>
          <a:p>
            <a:pPr marL="0" lvl="0" indent="0" algn="ctr">
              <a:lnSpc>
                <a:spcPts val="3835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1F497D"/>
                </a:solidFill>
                <a:latin typeface="Montserrat Bold"/>
              </a:rPr>
              <a:t>Economía (P), Hacienda, CTCI, Medio </a:t>
            </a:r>
            <a:r>
              <a:rPr lang="en-US" sz="2800" u="none" strike="noStrike" dirty="0" err="1">
                <a:solidFill>
                  <a:srgbClr val="1F497D"/>
                </a:solidFill>
                <a:latin typeface="Montserrat Bold"/>
              </a:rPr>
              <a:t>Ambiente</a:t>
            </a:r>
            <a:r>
              <a:rPr lang="en-US" sz="2800" u="none" strike="noStrike" dirty="0">
                <a:solidFill>
                  <a:srgbClr val="1F497D"/>
                </a:solidFill>
                <a:latin typeface="Montserrat Bold"/>
              </a:rPr>
              <a:t>, </a:t>
            </a:r>
            <a:r>
              <a:rPr lang="en-US" sz="2800" u="none" strike="noStrike" dirty="0" err="1">
                <a:solidFill>
                  <a:srgbClr val="1F497D"/>
                </a:solidFill>
                <a:latin typeface="Montserrat Bold"/>
              </a:rPr>
              <a:t>Minería</a:t>
            </a:r>
            <a:r>
              <a:rPr lang="en-US" sz="2800" u="none" strike="noStrike" dirty="0">
                <a:solidFill>
                  <a:srgbClr val="1F497D"/>
                </a:solidFill>
                <a:latin typeface="Montserrat Bold"/>
              </a:rPr>
              <a:t>, Energía y </a:t>
            </a:r>
            <a:r>
              <a:rPr lang="en-US" sz="2800" u="none" strike="noStrike" dirty="0" err="1">
                <a:solidFill>
                  <a:srgbClr val="1F497D"/>
                </a:solidFill>
                <a:latin typeface="Montserrat Bold"/>
              </a:rPr>
              <a:t>Corfo</a:t>
            </a:r>
            <a:r>
              <a:rPr lang="en-US" sz="2800" u="none" strike="noStrike" dirty="0">
                <a:solidFill>
                  <a:srgbClr val="1F497D"/>
                </a:solidFill>
                <a:latin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131" y="1411828"/>
            <a:ext cx="16454154" cy="96208"/>
            <a:chOff x="0" y="0"/>
            <a:chExt cx="21938872" cy="128278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21824696" cy="128270"/>
            </a:xfrm>
            <a:custGeom>
              <a:avLst/>
              <a:gdLst/>
              <a:ahLst/>
              <a:cxnLst/>
              <a:rect l="l" t="t" r="r" b="b"/>
              <a:pathLst>
                <a:path w="21824696" h="128270">
                  <a:moveTo>
                    <a:pt x="0" y="13970"/>
                  </a:moveTo>
                  <a:lnTo>
                    <a:pt x="21824569" y="0"/>
                  </a:lnTo>
                  <a:lnTo>
                    <a:pt x="21824696" y="114300"/>
                  </a:lnTo>
                  <a:lnTo>
                    <a:pt x="0" y="12827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Freeform 4" descr="Imagen que contiene Logotipo  Descripción generada automáticamente"/>
          <p:cNvSpPr/>
          <p:nvPr/>
        </p:nvSpPr>
        <p:spPr>
          <a:xfrm>
            <a:off x="16123491" y="501917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8"/>
                </a:lnTo>
                <a:lnTo>
                  <a:pt x="0" y="72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5" name="Group 5"/>
          <p:cNvGrpSpPr/>
          <p:nvPr/>
        </p:nvGrpSpPr>
        <p:grpSpPr>
          <a:xfrm>
            <a:off x="776279" y="5653306"/>
            <a:ext cx="4600338" cy="1224989"/>
            <a:chOff x="0" y="0"/>
            <a:chExt cx="8144815" cy="21688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44891" cy="2168906"/>
            </a:xfrm>
            <a:custGeom>
              <a:avLst/>
              <a:gdLst/>
              <a:ahLst/>
              <a:cxnLst/>
              <a:rect l="l" t="t" r="r" b="b"/>
              <a:pathLst>
                <a:path w="8144891" h="2168906">
                  <a:moveTo>
                    <a:pt x="327279" y="0"/>
                  </a:moveTo>
                  <a:lnTo>
                    <a:pt x="7817612" y="0"/>
                  </a:lnTo>
                  <a:cubicBezTo>
                    <a:pt x="7998333" y="0"/>
                    <a:pt x="8144891" y="146558"/>
                    <a:pt x="8144891" y="327279"/>
                  </a:cubicBezTo>
                  <a:lnTo>
                    <a:pt x="8144891" y="1841627"/>
                  </a:lnTo>
                  <a:cubicBezTo>
                    <a:pt x="8144891" y="1928368"/>
                    <a:pt x="8110474" y="2011680"/>
                    <a:pt x="8049006" y="2073021"/>
                  </a:cubicBezTo>
                  <a:cubicBezTo>
                    <a:pt x="7987538" y="2134362"/>
                    <a:pt x="7904353" y="2168906"/>
                    <a:pt x="7817612" y="2168906"/>
                  </a:cubicBezTo>
                  <a:lnTo>
                    <a:pt x="327279" y="2168906"/>
                  </a:lnTo>
                  <a:cubicBezTo>
                    <a:pt x="240538" y="2168906"/>
                    <a:pt x="157226" y="2134489"/>
                    <a:pt x="95885" y="2073021"/>
                  </a:cubicBezTo>
                  <a:cubicBezTo>
                    <a:pt x="34544" y="2011553"/>
                    <a:pt x="0" y="1928368"/>
                    <a:pt x="0" y="1841627"/>
                  </a:cubicBezTo>
                  <a:lnTo>
                    <a:pt x="0" y="327279"/>
                  </a:lnTo>
                  <a:cubicBezTo>
                    <a:pt x="0" y="240411"/>
                    <a:pt x="34417" y="157226"/>
                    <a:pt x="95885" y="95885"/>
                  </a:cubicBezTo>
                  <a:cubicBezTo>
                    <a:pt x="157353" y="34544"/>
                    <a:pt x="240411" y="0"/>
                    <a:pt x="327279" y="0"/>
                  </a:cubicBez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808461" y="5653306"/>
            <a:ext cx="4446765" cy="1224989"/>
            <a:chOff x="0" y="0"/>
            <a:chExt cx="7872917" cy="21688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72984" cy="2168906"/>
            </a:xfrm>
            <a:custGeom>
              <a:avLst/>
              <a:gdLst/>
              <a:ahLst/>
              <a:cxnLst/>
              <a:rect l="l" t="t" r="r" b="b"/>
              <a:pathLst>
                <a:path w="7872984" h="2168906">
                  <a:moveTo>
                    <a:pt x="338582" y="0"/>
                  </a:moveTo>
                  <a:lnTo>
                    <a:pt x="7534401" y="0"/>
                  </a:lnTo>
                  <a:cubicBezTo>
                    <a:pt x="7624190" y="0"/>
                    <a:pt x="7710297" y="35687"/>
                    <a:pt x="7773797" y="99187"/>
                  </a:cubicBezTo>
                  <a:cubicBezTo>
                    <a:pt x="7837297" y="162687"/>
                    <a:pt x="7872984" y="248793"/>
                    <a:pt x="7872984" y="338582"/>
                  </a:cubicBezTo>
                  <a:lnTo>
                    <a:pt x="7872984" y="1830324"/>
                  </a:lnTo>
                  <a:cubicBezTo>
                    <a:pt x="7872984" y="2017268"/>
                    <a:pt x="7721473" y="2168906"/>
                    <a:pt x="7534401" y="2168906"/>
                  </a:cubicBezTo>
                  <a:lnTo>
                    <a:pt x="338582" y="2168906"/>
                  </a:lnTo>
                  <a:cubicBezTo>
                    <a:pt x="248793" y="2168906"/>
                    <a:pt x="162687" y="2133219"/>
                    <a:pt x="99187" y="2069719"/>
                  </a:cubicBezTo>
                  <a:cubicBezTo>
                    <a:pt x="35687" y="2006219"/>
                    <a:pt x="0" y="1920113"/>
                    <a:pt x="0" y="1830324"/>
                  </a:cubicBezTo>
                  <a:lnTo>
                    <a:pt x="0" y="338582"/>
                  </a:lnTo>
                  <a:cubicBezTo>
                    <a:pt x="0" y="248793"/>
                    <a:pt x="35687" y="162687"/>
                    <a:pt x="99187" y="99187"/>
                  </a:cubicBezTo>
                  <a:cubicBezTo>
                    <a:pt x="162687" y="35687"/>
                    <a:pt x="248793" y="0"/>
                    <a:pt x="338582" y="0"/>
                  </a:cubicBez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51263" y="7493718"/>
            <a:ext cx="2637677" cy="868236"/>
            <a:chOff x="0" y="0"/>
            <a:chExt cx="2677838" cy="881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2512" y="391671"/>
            <a:ext cx="151283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Montserrat Classic Bold"/>
              </a:rPr>
              <a:t>INTERNACIONALIZACIÓN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2512" y="1847664"/>
            <a:ext cx="16062570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CORFO </a:t>
            </a:r>
            <a:r>
              <a:rPr lang="en-US" sz="2600">
                <a:solidFill>
                  <a:srgbClr val="000000"/>
                </a:solidFill>
                <a:latin typeface="Montserrat"/>
              </a:rPr>
              <a:t>está liderando un proceso de internacionalización de empresas nacionales a través de proyectos I+D+i. Buscamos apoyar a empresas nacionales para que ingresen a mercados altamente competitivos desarrollando productos, procesos o servicios innovadores que tengan aplicabilidad en Chile y en el extranjero.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279" y="5830650"/>
            <a:ext cx="4600338" cy="686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</a:pPr>
            <a:r>
              <a:rPr lang="en-US" sz="1957">
                <a:solidFill>
                  <a:srgbClr val="221E7C"/>
                </a:solidFill>
                <a:latin typeface="Montserrat Bold"/>
              </a:rPr>
              <a:t>Suscripción de Acuerdos Bilaterales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84975" y="5643781"/>
            <a:ext cx="4370251" cy="113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</a:pPr>
            <a:endParaRPr/>
          </a:p>
          <a:p>
            <a:pPr algn="ctr">
              <a:lnSpc>
                <a:spcPts val="2424"/>
              </a:lnSpc>
            </a:pPr>
            <a:r>
              <a:rPr lang="en-US" sz="1731">
                <a:solidFill>
                  <a:srgbClr val="221E7C"/>
                </a:solidFill>
                <a:latin typeface="Montserrat Bold"/>
              </a:rPr>
              <a:t>Iniciativas para el desarrollo de </a:t>
            </a:r>
          </a:p>
          <a:p>
            <a:pPr algn="ctr">
              <a:lnSpc>
                <a:spcPts val="2424"/>
              </a:lnSpc>
            </a:pPr>
            <a:r>
              <a:rPr lang="en-US" sz="1731">
                <a:solidFill>
                  <a:srgbClr val="221E7C"/>
                </a:solidFill>
                <a:latin typeface="Montserrat Bold"/>
              </a:rPr>
              <a:t>proyectos colaborativos en I+D+i</a:t>
            </a:r>
          </a:p>
          <a:p>
            <a:pPr algn="ctr">
              <a:lnSpc>
                <a:spcPts val="2107"/>
              </a:lnSpc>
            </a:pPr>
            <a:endParaRPr lang="en-US" sz="1731">
              <a:solidFill>
                <a:srgbClr val="221E7C"/>
              </a:solidFill>
              <a:latin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6279" y="4299351"/>
            <a:ext cx="9478948" cy="1016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5"/>
              </a:lnSpc>
            </a:pPr>
            <a:r>
              <a:rPr lang="en-US" sz="2711">
                <a:solidFill>
                  <a:srgbClr val="221E7C"/>
                </a:solidFill>
                <a:latin typeface="Arimo Bold"/>
              </a:rPr>
              <a:t>Plan de Acción de </a:t>
            </a:r>
          </a:p>
          <a:p>
            <a:pPr algn="ctr">
              <a:lnSpc>
                <a:spcPts val="3795"/>
              </a:lnSpc>
            </a:pPr>
            <a:r>
              <a:rPr lang="en-US" sz="2711">
                <a:solidFill>
                  <a:srgbClr val="221E7C"/>
                </a:solidFill>
                <a:latin typeface="Arimo Bold"/>
              </a:rPr>
              <a:t>Vinculación Internacional</a:t>
            </a:r>
          </a:p>
        </p:txBody>
      </p:sp>
      <p:sp>
        <p:nvSpPr>
          <p:cNvPr id="16" name="Freeform 16"/>
          <p:cNvSpPr/>
          <p:nvPr/>
        </p:nvSpPr>
        <p:spPr>
          <a:xfrm>
            <a:off x="3151538" y="7296848"/>
            <a:ext cx="1225919" cy="1261976"/>
          </a:xfrm>
          <a:custGeom>
            <a:avLst/>
            <a:gdLst/>
            <a:ahLst/>
            <a:cxnLst/>
            <a:rect l="l" t="t" r="r" b="b"/>
            <a:pathLst>
              <a:path w="1225919" h="1261976">
                <a:moveTo>
                  <a:pt x="0" y="0"/>
                </a:moveTo>
                <a:lnTo>
                  <a:pt x="1225919" y="0"/>
                </a:lnTo>
                <a:lnTo>
                  <a:pt x="1225919" y="1261976"/>
                </a:lnTo>
                <a:lnTo>
                  <a:pt x="0" y="1261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482637" y="7268821"/>
            <a:ext cx="1518709" cy="1290003"/>
          </a:xfrm>
          <a:custGeom>
            <a:avLst/>
            <a:gdLst/>
            <a:ahLst/>
            <a:cxnLst/>
            <a:rect l="l" t="t" r="r" b="b"/>
            <a:pathLst>
              <a:path w="1518709" h="1290003">
                <a:moveTo>
                  <a:pt x="0" y="0"/>
                </a:moveTo>
                <a:lnTo>
                  <a:pt x="1518709" y="0"/>
                </a:lnTo>
                <a:lnTo>
                  <a:pt x="1518709" y="1290003"/>
                </a:lnTo>
                <a:lnTo>
                  <a:pt x="0" y="1290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8" name="Group 18"/>
          <p:cNvGrpSpPr/>
          <p:nvPr/>
        </p:nvGrpSpPr>
        <p:grpSpPr>
          <a:xfrm>
            <a:off x="10937449" y="4109205"/>
            <a:ext cx="6636090" cy="4815887"/>
            <a:chOff x="0" y="0"/>
            <a:chExt cx="9883846" cy="71728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83913" cy="7172906"/>
            </a:xfrm>
            <a:custGeom>
              <a:avLst/>
              <a:gdLst/>
              <a:ahLst/>
              <a:cxnLst/>
              <a:rect l="l" t="t" r="r" b="b"/>
              <a:pathLst>
                <a:path w="9883913" h="7172906">
                  <a:moveTo>
                    <a:pt x="425064" y="0"/>
                  </a:moveTo>
                  <a:lnTo>
                    <a:pt x="9458865" y="0"/>
                  </a:lnTo>
                  <a:cubicBezTo>
                    <a:pt x="9571589" y="0"/>
                    <a:pt x="9679689" y="118026"/>
                    <a:pt x="9759408" y="328036"/>
                  </a:cubicBezTo>
                  <a:cubicBezTo>
                    <a:pt x="9839127" y="538046"/>
                    <a:pt x="9883913" y="822819"/>
                    <a:pt x="9883913" y="1119773"/>
                  </a:cubicBezTo>
                  <a:lnTo>
                    <a:pt x="9883913" y="6053328"/>
                  </a:lnTo>
                  <a:cubicBezTo>
                    <a:pt x="9883913" y="6671597"/>
                    <a:pt x="9693720" y="7172906"/>
                    <a:pt x="9458865" y="7172906"/>
                  </a:cubicBezTo>
                  <a:lnTo>
                    <a:pt x="425064" y="7172906"/>
                  </a:lnTo>
                  <a:cubicBezTo>
                    <a:pt x="312341" y="7172906"/>
                    <a:pt x="204241" y="7055076"/>
                    <a:pt x="124522" y="6845066"/>
                  </a:cubicBezTo>
                  <a:cubicBezTo>
                    <a:pt x="44802" y="6635056"/>
                    <a:pt x="0" y="6350283"/>
                    <a:pt x="0" y="6053328"/>
                  </a:cubicBezTo>
                  <a:lnTo>
                    <a:pt x="0" y="1119773"/>
                  </a:lnTo>
                  <a:cubicBezTo>
                    <a:pt x="0" y="822819"/>
                    <a:pt x="44802" y="538046"/>
                    <a:pt x="124522" y="328036"/>
                  </a:cubicBezTo>
                  <a:cubicBezTo>
                    <a:pt x="204241" y="118026"/>
                    <a:pt x="312341" y="0"/>
                    <a:pt x="425064" y="0"/>
                  </a:cubicBezTo>
                  <a:close/>
                </a:path>
              </a:pathLst>
            </a:custGeom>
            <a:solidFill>
              <a:srgbClr val="D7414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451561" y="4378384"/>
            <a:ext cx="5542644" cy="4317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Confiamos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que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nuestras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empresas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pueden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contribuir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a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una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matriz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de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productiva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más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diversificada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y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sofisticada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a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través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de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proyectos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de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I+D+i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colaborativos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y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su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internacionalización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pues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:</a:t>
            </a:r>
          </a:p>
          <a:p>
            <a:pPr algn="ctr">
              <a:lnSpc>
                <a:spcPts val="2561"/>
              </a:lnSpc>
            </a:pPr>
            <a:endParaRPr lang="en-US" sz="2104" dirty="0">
              <a:solidFill>
                <a:srgbClr val="FBFBFB"/>
              </a:solidFill>
              <a:latin typeface="Montserrat"/>
            </a:endParaRPr>
          </a:p>
          <a:p>
            <a:pPr marL="454350" lvl="1" indent="-227175" algn="l">
              <a:lnSpc>
                <a:spcPts val="2561"/>
              </a:lnSpc>
              <a:buFont typeface="Arial"/>
              <a:buChar char="•"/>
            </a:pP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Acceden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a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conocimientos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y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tecnologías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no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disponibles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Chile</a:t>
            </a:r>
          </a:p>
          <a:p>
            <a:pPr marL="454350" lvl="1" indent="-227175" algn="l">
              <a:lnSpc>
                <a:spcPts val="2561"/>
              </a:lnSpc>
              <a:buFont typeface="Arial"/>
              <a:buChar char="•"/>
            </a:pPr>
            <a:endParaRPr lang="en-US" sz="2104" dirty="0">
              <a:solidFill>
                <a:srgbClr val="FBFBFB"/>
              </a:solidFill>
              <a:latin typeface="Montserrat"/>
            </a:endParaRPr>
          </a:p>
          <a:p>
            <a:pPr marL="454350" lvl="1" indent="-227175" algn="l">
              <a:lnSpc>
                <a:spcPts val="2561"/>
              </a:lnSpc>
              <a:buFont typeface="Arial"/>
              <a:buChar char="•"/>
            </a:pP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Pueden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posicionarse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en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mercados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altamente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innovadores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a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través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de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los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partners con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los</a:t>
            </a:r>
            <a:r>
              <a:rPr lang="en-US" sz="2104" dirty="0">
                <a:solidFill>
                  <a:srgbClr val="FBFBFB"/>
                </a:solidFill>
                <a:latin typeface="Montserrat"/>
              </a:rPr>
              <a:t> que </a:t>
            </a:r>
            <a:r>
              <a:rPr lang="en-US" sz="2104" dirty="0" err="1">
                <a:solidFill>
                  <a:srgbClr val="FBFBFB"/>
                </a:solidFill>
                <a:latin typeface="Montserrat"/>
              </a:rPr>
              <a:t>colaboran</a:t>
            </a:r>
            <a:endParaRPr lang="en-US" sz="2104" dirty="0">
              <a:solidFill>
                <a:srgbClr val="FBFBFB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6398" y="4210674"/>
            <a:ext cx="11224910" cy="123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000" spc="868">
                <a:solidFill>
                  <a:srgbClr val="FFFFFF"/>
                </a:solidFill>
                <a:latin typeface="Arimo Bold"/>
              </a:rPr>
              <a:t>¿QUÉ ES</a:t>
            </a:r>
          </a:p>
          <a:p>
            <a:pPr algn="ctr">
              <a:lnSpc>
                <a:spcPts val="4864"/>
              </a:lnSpc>
            </a:pPr>
            <a:r>
              <a:rPr lang="en-US" sz="4000" spc="868">
                <a:solidFill>
                  <a:srgbClr val="FFFFFF"/>
                </a:solidFill>
                <a:latin typeface="Arimo Bold"/>
              </a:rPr>
              <a:t>LA RED EUREKA?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54970" y="8530713"/>
            <a:ext cx="1494829" cy="114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6084" spc="1521">
                <a:solidFill>
                  <a:srgbClr val="71C7D5"/>
                </a:solidFill>
                <a:latin typeface="Arimo Bold"/>
              </a:rPr>
              <a:t>02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44228" y="3546837"/>
            <a:ext cx="5849247" cy="85725"/>
            <a:chOff x="0" y="0"/>
            <a:chExt cx="7798996" cy="114300"/>
          </a:xfrm>
        </p:grpSpPr>
        <p:sp>
          <p:nvSpPr>
            <p:cNvPr id="5" name="Freeform 5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4228" y="6843712"/>
            <a:ext cx="5849247" cy="85725"/>
            <a:chOff x="0" y="0"/>
            <a:chExt cx="7798996" cy="114300"/>
          </a:xfrm>
        </p:grpSpPr>
        <p:sp>
          <p:nvSpPr>
            <p:cNvPr id="7" name="Freeform 7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018" y="1621453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23019" y="536377"/>
            <a:ext cx="5371279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 dirty="0">
                <a:solidFill>
                  <a:srgbClr val="221E7C"/>
                </a:solidFill>
                <a:latin typeface="Arimo Bold"/>
              </a:rPr>
              <a:t>RED EUREKA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Freeform 8"/>
          <p:cNvSpPr/>
          <p:nvPr/>
        </p:nvSpPr>
        <p:spPr>
          <a:xfrm>
            <a:off x="9381815" y="2266674"/>
            <a:ext cx="8744628" cy="4249134"/>
          </a:xfrm>
          <a:custGeom>
            <a:avLst/>
            <a:gdLst/>
            <a:ahLst/>
            <a:cxnLst/>
            <a:rect l="l" t="t" r="r" b="b"/>
            <a:pathLst>
              <a:path w="8744628" h="4249134">
                <a:moveTo>
                  <a:pt x="0" y="0"/>
                </a:moveTo>
                <a:lnTo>
                  <a:pt x="8744628" y="0"/>
                </a:lnTo>
                <a:lnTo>
                  <a:pt x="8744628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4" b="-16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9319541" y="6617019"/>
            <a:ext cx="8739915" cy="2806613"/>
          </a:xfrm>
          <a:custGeom>
            <a:avLst/>
            <a:gdLst/>
            <a:ahLst/>
            <a:cxnLst/>
            <a:rect l="l" t="t" r="r" b="b"/>
            <a:pathLst>
              <a:path w="8739915" h="2806613">
                <a:moveTo>
                  <a:pt x="0" y="0"/>
                </a:moveTo>
                <a:lnTo>
                  <a:pt x="8739915" y="0"/>
                </a:lnTo>
                <a:lnTo>
                  <a:pt x="8739915" y="2806613"/>
                </a:lnTo>
                <a:lnTo>
                  <a:pt x="0" y="2806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" b="-36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0" name="Group 10"/>
          <p:cNvGrpSpPr/>
          <p:nvPr/>
        </p:nvGrpSpPr>
        <p:grpSpPr>
          <a:xfrm>
            <a:off x="161558" y="2266673"/>
            <a:ext cx="9001125" cy="4000485"/>
            <a:chOff x="0" y="0"/>
            <a:chExt cx="12001500" cy="53339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01500" cy="5334000"/>
            </a:xfrm>
            <a:custGeom>
              <a:avLst/>
              <a:gdLst/>
              <a:ahLst/>
              <a:cxnLst/>
              <a:rect l="l" t="t" r="r" b="b"/>
              <a:pathLst>
                <a:path w="12001500" h="5334000">
                  <a:moveTo>
                    <a:pt x="0" y="0"/>
                  </a:moveTo>
                  <a:lnTo>
                    <a:pt x="12001500" y="0"/>
                  </a:lnTo>
                  <a:lnTo>
                    <a:pt x="12001500" y="5334000"/>
                  </a:lnTo>
                  <a:lnTo>
                    <a:pt x="0" y="5334000"/>
                  </a:lnTo>
                  <a:close/>
                </a:path>
              </a:pathLst>
            </a:custGeom>
            <a:solidFill>
              <a:srgbClr val="9BBB59">
                <a:alpha val="69804"/>
              </a:srgbClr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70006" y="2511717"/>
            <a:ext cx="4002774" cy="1545432"/>
            <a:chOff x="0" y="0"/>
            <a:chExt cx="5337032" cy="20605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7048" cy="2060702"/>
            </a:xfrm>
            <a:custGeom>
              <a:avLst/>
              <a:gdLst/>
              <a:ahLst/>
              <a:cxnLst/>
              <a:rect l="l" t="t" r="r" b="b"/>
              <a:pathLst>
                <a:path w="5337048" h="2060702">
                  <a:moveTo>
                    <a:pt x="0" y="32766"/>
                  </a:moveTo>
                  <a:cubicBezTo>
                    <a:pt x="0" y="14605"/>
                    <a:pt x="14605" y="0"/>
                    <a:pt x="32766" y="0"/>
                  </a:cubicBezTo>
                  <a:lnTo>
                    <a:pt x="5304282" y="0"/>
                  </a:lnTo>
                  <a:cubicBezTo>
                    <a:pt x="5322316" y="0"/>
                    <a:pt x="5337048" y="14605"/>
                    <a:pt x="5337048" y="32766"/>
                  </a:cubicBezTo>
                  <a:lnTo>
                    <a:pt x="5337048" y="2027936"/>
                  </a:lnTo>
                  <a:cubicBezTo>
                    <a:pt x="5337048" y="2045970"/>
                    <a:pt x="5322443" y="2060702"/>
                    <a:pt x="5304282" y="2060702"/>
                  </a:cubicBezTo>
                  <a:lnTo>
                    <a:pt x="32766" y="2060702"/>
                  </a:lnTo>
                  <a:cubicBezTo>
                    <a:pt x="14732" y="2060702"/>
                    <a:pt x="0" y="2046097"/>
                    <a:pt x="0" y="20279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29082" y="3318040"/>
            <a:ext cx="2484618" cy="55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434343"/>
                </a:solidFill>
                <a:latin typeface="Montserrat"/>
              </a:rPr>
              <a:t>Red intergubernamental</a:t>
            </a:r>
          </a:p>
        </p:txBody>
      </p:sp>
      <p:sp>
        <p:nvSpPr>
          <p:cNvPr id="15" name="Freeform 15"/>
          <p:cNvSpPr/>
          <p:nvPr/>
        </p:nvSpPr>
        <p:spPr>
          <a:xfrm>
            <a:off x="6728373" y="2705955"/>
            <a:ext cx="486039" cy="500575"/>
          </a:xfrm>
          <a:custGeom>
            <a:avLst/>
            <a:gdLst/>
            <a:ahLst/>
            <a:cxnLst/>
            <a:rect l="l" t="t" r="r" b="b"/>
            <a:pathLst>
              <a:path w="486039" h="500575">
                <a:moveTo>
                  <a:pt x="0" y="0"/>
                </a:moveTo>
                <a:lnTo>
                  <a:pt x="486039" y="0"/>
                </a:lnTo>
                <a:lnTo>
                  <a:pt x="486039" y="500575"/>
                </a:lnTo>
                <a:lnTo>
                  <a:pt x="0" y="500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6" name="Group 16"/>
          <p:cNvGrpSpPr/>
          <p:nvPr/>
        </p:nvGrpSpPr>
        <p:grpSpPr>
          <a:xfrm>
            <a:off x="431579" y="2511719"/>
            <a:ext cx="4002774" cy="1545432"/>
            <a:chOff x="0" y="0"/>
            <a:chExt cx="5337032" cy="20605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37048" cy="2060702"/>
            </a:xfrm>
            <a:custGeom>
              <a:avLst/>
              <a:gdLst/>
              <a:ahLst/>
              <a:cxnLst/>
              <a:rect l="l" t="t" r="r" b="b"/>
              <a:pathLst>
                <a:path w="5337048" h="2060702">
                  <a:moveTo>
                    <a:pt x="0" y="32766"/>
                  </a:moveTo>
                  <a:cubicBezTo>
                    <a:pt x="0" y="14605"/>
                    <a:pt x="14605" y="0"/>
                    <a:pt x="32766" y="0"/>
                  </a:cubicBezTo>
                  <a:lnTo>
                    <a:pt x="5304282" y="0"/>
                  </a:lnTo>
                  <a:cubicBezTo>
                    <a:pt x="5322316" y="0"/>
                    <a:pt x="5337048" y="14605"/>
                    <a:pt x="5337048" y="32766"/>
                  </a:cubicBezTo>
                  <a:lnTo>
                    <a:pt x="5337048" y="2027936"/>
                  </a:lnTo>
                  <a:cubicBezTo>
                    <a:pt x="5337048" y="2045970"/>
                    <a:pt x="5322443" y="2060702"/>
                    <a:pt x="5304282" y="2060702"/>
                  </a:cubicBezTo>
                  <a:lnTo>
                    <a:pt x="32766" y="2060702"/>
                  </a:lnTo>
                  <a:cubicBezTo>
                    <a:pt x="14732" y="2060702"/>
                    <a:pt x="0" y="2046097"/>
                    <a:pt x="0" y="20279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49018" y="3309292"/>
            <a:ext cx="3819894" cy="87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434343"/>
                </a:solidFill>
                <a:latin typeface="Montserrat"/>
              </a:rPr>
              <a:t>Plataforma para la cooperación internacional</a:t>
            </a:r>
            <a:r>
              <a:rPr lang="en-US" sz="1800">
                <a:solidFill>
                  <a:srgbClr val="595959"/>
                </a:solidFill>
                <a:latin typeface="Montserrat Bold"/>
              </a:rPr>
              <a:t>¹</a:t>
            </a:r>
          </a:p>
          <a:p>
            <a:pPr algn="ctr">
              <a:lnSpc>
                <a:spcPts val="2160"/>
              </a:lnSpc>
            </a:pPr>
            <a:endParaRPr lang="en-US" sz="1800">
              <a:solidFill>
                <a:srgbClr val="595959"/>
              </a:solidFill>
              <a:latin typeface="Montserrat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179760" y="2650926"/>
            <a:ext cx="610488" cy="612645"/>
          </a:xfrm>
          <a:custGeom>
            <a:avLst/>
            <a:gdLst/>
            <a:ahLst/>
            <a:cxnLst/>
            <a:rect l="l" t="t" r="r" b="b"/>
            <a:pathLst>
              <a:path w="610488" h="612645">
                <a:moveTo>
                  <a:pt x="0" y="0"/>
                </a:moveTo>
                <a:lnTo>
                  <a:pt x="610488" y="0"/>
                </a:lnTo>
                <a:lnTo>
                  <a:pt x="610488" y="612645"/>
                </a:lnTo>
                <a:lnTo>
                  <a:pt x="0" y="612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0" name="Group 20"/>
          <p:cNvGrpSpPr/>
          <p:nvPr/>
        </p:nvGrpSpPr>
        <p:grpSpPr>
          <a:xfrm>
            <a:off x="431579" y="4302195"/>
            <a:ext cx="4002774" cy="1545432"/>
            <a:chOff x="0" y="0"/>
            <a:chExt cx="5337032" cy="20605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37048" cy="2060702"/>
            </a:xfrm>
            <a:custGeom>
              <a:avLst/>
              <a:gdLst/>
              <a:ahLst/>
              <a:cxnLst/>
              <a:rect l="l" t="t" r="r" b="b"/>
              <a:pathLst>
                <a:path w="5337048" h="2060702">
                  <a:moveTo>
                    <a:pt x="0" y="32766"/>
                  </a:moveTo>
                  <a:cubicBezTo>
                    <a:pt x="0" y="14605"/>
                    <a:pt x="14605" y="0"/>
                    <a:pt x="32766" y="0"/>
                  </a:cubicBezTo>
                  <a:lnTo>
                    <a:pt x="5304282" y="0"/>
                  </a:lnTo>
                  <a:cubicBezTo>
                    <a:pt x="5322316" y="0"/>
                    <a:pt x="5337048" y="14605"/>
                    <a:pt x="5337048" y="32766"/>
                  </a:cubicBezTo>
                  <a:lnTo>
                    <a:pt x="5337048" y="2027936"/>
                  </a:lnTo>
                  <a:cubicBezTo>
                    <a:pt x="5337048" y="2045970"/>
                    <a:pt x="5322443" y="2060702"/>
                    <a:pt x="5304282" y="2060702"/>
                  </a:cubicBezTo>
                  <a:lnTo>
                    <a:pt x="32766" y="2060702"/>
                  </a:lnTo>
                  <a:cubicBezTo>
                    <a:pt x="14732" y="2060702"/>
                    <a:pt x="0" y="2046097"/>
                    <a:pt x="0" y="20279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2" name="Freeform 22"/>
          <p:cNvSpPr/>
          <p:nvPr/>
        </p:nvSpPr>
        <p:spPr>
          <a:xfrm>
            <a:off x="2193668" y="4478331"/>
            <a:ext cx="596580" cy="596580"/>
          </a:xfrm>
          <a:custGeom>
            <a:avLst/>
            <a:gdLst/>
            <a:ahLst/>
            <a:cxnLst/>
            <a:rect l="l" t="t" r="r" b="b"/>
            <a:pathLst>
              <a:path w="596580" h="596580">
                <a:moveTo>
                  <a:pt x="0" y="0"/>
                </a:moveTo>
                <a:lnTo>
                  <a:pt x="596580" y="0"/>
                </a:lnTo>
                <a:lnTo>
                  <a:pt x="596580" y="596580"/>
                </a:lnTo>
                <a:lnTo>
                  <a:pt x="0" y="5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TextBox 23"/>
          <p:cNvSpPr txBox="1"/>
          <p:nvPr/>
        </p:nvSpPr>
        <p:spPr>
          <a:xfrm>
            <a:off x="523019" y="5189221"/>
            <a:ext cx="3819893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434343"/>
                </a:solidFill>
                <a:latin typeface="Montserrat"/>
              </a:rPr>
              <a:t>Apoyo a proyectos I+D con orientación de mercado</a:t>
            </a:r>
            <a:r>
              <a:rPr lang="en-US" sz="1800">
                <a:solidFill>
                  <a:srgbClr val="595959"/>
                </a:solidFill>
                <a:latin typeface="Montserrat Bold"/>
              </a:rPr>
              <a:t>²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954346" y="4264226"/>
            <a:ext cx="4002774" cy="1545432"/>
            <a:chOff x="0" y="0"/>
            <a:chExt cx="5337032" cy="20605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337048" cy="2060702"/>
            </a:xfrm>
            <a:custGeom>
              <a:avLst/>
              <a:gdLst/>
              <a:ahLst/>
              <a:cxnLst/>
              <a:rect l="l" t="t" r="r" b="b"/>
              <a:pathLst>
                <a:path w="5337048" h="2060702">
                  <a:moveTo>
                    <a:pt x="0" y="32766"/>
                  </a:moveTo>
                  <a:cubicBezTo>
                    <a:pt x="0" y="14605"/>
                    <a:pt x="14605" y="0"/>
                    <a:pt x="32766" y="0"/>
                  </a:cubicBezTo>
                  <a:lnTo>
                    <a:pt x="5304282" y="0"/>
                  </a:lnTo>
                  <a:cubicBezTo>
                    <a:pt x="5322316" y="0"/>
                    <a:pt x="5337048" y="14605"/>
                    <a:pt x="5337048" y="32766"/>
                  </a:cubicBezTo>
                  <a:lnTo>
                    <a:pt x="5337048" y="2027936"/>
                  </a:lnTo>
                  <a:cubicBezTo>
                    <a:pt x="5337048" y="2045970"/>
                    <a:pt x="5322443" y="2060702"/>
                    <a:pt x="5304282" y="2060702"/>
                  </a:cubicBezTo>
                  <a:lnTo>
                    <a:pt x="32766" y="2060702"/>
                  </a:lnTo>
                  <a:cubicBezTo>
                    <a:pt x="14732" y="2060702"/>
                    <a:pt x="0" y="2046097"/>
                    <a:pt x="0" y="20279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734723" y="4523441"/>
            <a:ext cx="516425" cy="516425"/>
          </a:xfrm>
          <a:custGeom>
            <a:avLst/>
            <a:gdLst/>
            <a:ahLst/>
            <a:cxnLst/>
            <a:rect l="l" t="t" r="r" b="b"/>
            <a:pathLst>
              <a:path w="516425" h="516425">
                <a:moveTo>
                  <a:pt x="0" y="0"/>
                </a:moveTo>
                <a:lnTo>
                  <a:pt x="516425" y="0"/>
                </a:lnTo>
                <a:lnTo>
                  <a:pt x="516425" y="516425"/>
                </a:lnTo>
                <a:lnTo>
                  <a:pt x="0" y="516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7" name="TextBox 27"/>
          <p:cNvSpPr txBox="1"/>
          <p:nvPr/>
        </p:nvSpPr>
        <p:spPr>
          <a:xfrm>
            <a:off x="5148565" y="5116204"/>
            <a:ext cx="3819896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434343"/>
                </a:solidFill>
                <a:latin typeface="Montserrat"/>
              </a:rPr>
              <a:t>Facilita el acceso a financiamiento público</a:t>
            </a:r>
            <a:r>
              <a:rPr lang="en-US" sz="1800">
                <a:solidFill>
                  <a:srgbClr val="595959"/>
                </a:solidFill>
                <a:latin typeface="Montserrat Bold"/>
              </a:rPr>
              <a:t>³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9361" y="6821087"/>
            <a:ext cx="8739100" cy="318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3640"/>
              </a:lnSpc>
              <a:buAutoNum type="arabicPeriod"/>
            </a:pP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Cada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proyecto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debe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tener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, al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menos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, dos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participantes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países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de la Red Eureka</a:t>
            </a:r>
          </a:p>
          <a:p>
            <a:pPr marL="561341" lvl="1" indent="-280670" algn="just">
              <a:lnSpc>
                <a:spcPts val="3640"/>
              </a:lnSpc>
              <a:buAutoNum type="arabicPeriod"/>
            </a:pP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Se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espera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que la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i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nnovación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sea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integrada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al mercado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2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años</a:t>
            </a:r>
            <a:endParaRPr lang="en-US" sz="2600" u="none" strike="noStrike" dirty="0">
              <a:solidFill>
                <a:srgbClr val="000000"/>
              </a:solidFill>
              <a:latin typeface="Montserrat"/>
            </a:endParaRPr>
          </a:p>
          <a:p>
            <a:pPr marL="561341" lvl="1" indent="-280670" algn="just">
              <a:lnSpc>
                <a:spcPts val="3640"/>
              </a:lnSpc>
              <a:buAutoNum type="arabicPeriod"/>
            </a:pP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Eureka no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financia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proyectos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, son las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Agencias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Financiamiento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Público de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distintos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países</a:t>
            </a:r>
            <a:r>
              <a:rPr lang="en-US" sz="2600" u="none" strike="noStrike" dirty="0">
                <a:solidFill>
                  <a:srgbClr val="000000"/>
                </a:solidFill>
                <a:latin typeface="Montserrat"/>
              </a:rPr>
              <a:t> de la red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BB181-98DD-DB2B-53D1-5E4F74D2AF55}"/>
              </a:ext>
            </a:extLst>
          </p:cNvPr>
          <p:cNvSpPr txBox="1"/>
          <p:nvPr/>
        </p:nvSpPr>
        <p:spPr>
          <a:xfrm>
            <a:off x="16021402" y="8354882"/>
            <a:ext cx="2037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4400" dirty="0">
                <a:solidFill>
                  <a:srgbClr val="00B050"/>
                </a:solidFill>
              </a:rPr>
              <a:t>+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793CE51-7859-4F99-FF30-1FFDE361E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88077" y="8195092"/>
            <a:ext cx="1225963" cy="1089020"/>
          </a:xfrm>
          <a:prstGeom prst="rect">
            <a:avLst/>
          </a:prstGeom>
        </p:spPr>
      </p:pic>
      <p:sp>
        <p:nvSpPr>
          <p:cNvPr id="35" name="TextBox 28">
            <a:extLst>
              <a:ext uri="{FF2B5EF4-FFF2-40B4-BE49-F238E27FC236}">
                <a16:creationId xmlns:a16="http://schemas.microsoft.com/office/drawing/2014/main" id="{7D26AABE-95E9-90BC-D51E-9CDB66EB95E9}"/>
              </a:ext>
            </a:extLst>
          </p:cNvPr>
          <p:cNvSpPr txBox="1"/>
          <p:nvPr/>
        </p:nvSpPr>
        <p:spPr>
          <a:xfrm>
            <a:off x="16159185" y="9308361"/>
            <a:ext cx="1761670" cy="428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0671" lvl="1" algn="ctr">
              <a:lnSpc>
                <a:spcPts val="3640"/>
              </a:lnSpc>
            </a:pPr>
            <a:r>
              <a:rPr lang="en-US" sz="2600" u="none" strike="noStrike" dirty="0" err="1">
                <a:solidFill>
                  <a:srgbClr val="000000"/>
                </a:solidFill>
                <a:latin typeface="Montserrat"/>
              </a:rPr>
              <a:t>Brasil</a:t>
            </a:r>
            <a:endParaRPr lang="en-US" sz="2600" u="none" strike="noStrike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31545" y="4518784"/>
            <a:ext cx="11224910" cy="123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000" spc="868" dirty="0">
                <a:solidFill>
                  <a:srgbClr val="FFFFFF"/>
                </a:solidFill>
                <a:latin typeface="Arimo Bold"/>
              </a:rPr>
              <a:t>ALGUNOS LLAMADOS </a:t>
            </a:r>
          </a:p>
          <a:p>
            <a:pPr algn="ctr">
              <a:lnSpc>
                <a:spcPts val="4864"/>
              </a:lnSpc>
            </a:pPr>
            <a:r>
              <a:rPr lang="en-US" sz="4000" spc="868" dirty="0">
                <a:solidFill>
                  <a:srgbClr val="FFFFFF"/>
                </a:solidFill>
                <a:latin typeface="Arimo Bold"/>
              </a:rPr>
              <a:t>ABIERTOS RED EUREKA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54971" y="8530713"/>
            <a:ext cx="1494829" cy="10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6084" spc="1521">
                <a:solidFill>
                  <a:srgbClr val="71C7D5"/>
                </a:solidFill>
                <a:latin typeface="Arimo Bold"/>
              </a:rPr>
              <a:t>03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44228" y="3546837"/>
            <a:ext cx="5849247" cy="85725"/>
            <a:chOff x="0" y="0"/>
            <a:chExt cx="7798996" cy="114300"/>
          </a:xfrm>
        </p:grpSpPr>
        <p:sp>
          <p:nvSpPr>
            <p:cNvPr id="5" name="Freeform 5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4228" y="6843712"/>
            <a:ext cx="5849247" cy="85725"/>
            <a:chOff x="0" y="0"/>
            <a:chExt cx="7798996" cy="114300"/>
          </a:xfrm>
        </p:grpSpPr>
        <p:sp>
          <p:nvSpPr>
            <p:cNvPr id="7" name="Freeform 7"/>
            <p:cNvSpPr/>
            <p:nvPr/>
          </p:nvSpPr>
          <p:spPr>
            <a:xfrm>
              <a:off x="57150" y="0"/>
              <a:ext cx="7684643" cy="114300"/>
            </a:xfrm>
            <a:custGeom>
              <a:avLst/>
              <a:gdLst/>
              <a:ahLst/>
              <a:cxnLst/>
              <a:rect l="l" t="t" r="r" b="b"/>
              <a:pathLst>
                <a:path w="7684643" h="114300">
                  <a:moveTo>
                    <a:pt x="0" y="0"/>
                  </a:moveTo>
                  <a:lnTo>
                    <a:pt x="7684643" y="0"/>
                  </a:lnTo>
                  <a:lnTo>
                    <a:pt x="768464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851034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5455" y="275864"/>
            <a:ext cx="13963142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LIGHTWEIGHTING TECHNOLOGIES</a:t>
            </a:r>
          </a:p>
          <a:p>
            <a:pPr algn="l">
              <a:lnSpc>
                <a:spcPts val="5880"/>
              </a:lnSpc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CALL 2024</a:t>
            </a:r>
          </a:p>
        </p:txBody>
      </p:sp>
      <p:sp>
        <p:nvSpPr>
          <p:cNvPr id="5" name="Freeform 5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Freeform 8"/>
          <p:cNvSpPr/>
          <p:nvPr/>
        </p:nvSpPr>
        <p:spPr>
          <a:xfrm>
            <a:off x="9264658" y="4025783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2" y="0"/>
                </a:lnTo>
                <a:lnTo>
                  <a:pt x="946612" y="946612"/>
                </a:lnTo>
                <a:lnTo>
                  <a:pt x="0" y="946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9264658" y="5332268"/>
            <a:ext cx="946382" cy="946382"/>
          </a:xfrm>
          <a:custGeom>
            <a:avLst/>
            <a:gdLst/>
            <a:ahLst/>
            <a:cxnLst/>
            <a:rect l="l" t="t" r="r" b="b"/>
            <a:pathLst>
              <a:path w="946382" h="946382">
                <a:moveTo>
                  <a:pt x="0" y="0"/>
                </a:moveTo>
                <a:lnTo>
                  <a:pt x="946382" y="0"/>
                </a:lnTo>
                <a:lnTo>
                  <a:pt x="946382" y="946382"/>
                </a:lnTo>
                <a:lnTo>
                  <a:pt x="0" y="94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0397703" y="4659176"/>
            <a:ext cx="1700756" cy="1345723"/>
          </a:xfrm>
          <a:custGeom>
            <a:avLst/>
            <a:gdLst/>
            <a:ahLst/>
            <a:cxnLst/>
            <a:rect l="l" t="t" r="r" b="b"/>
            <a:pathLst>
              <a:path w="1700756" h="1345723">
                <a:moveTo>
                  <a:pt x="0" y="0"/>
                </a:moveTo>
                <a:lnTo>
                  <a:pt x="1700756" y="0"/>
                </a:lnTo>
                <a:lnTo>
                  <a:pt x="1700756" y="1345723"/>
                </a:lnTo>
                <a:lnTo>
                  <a:pt x="0" y="1345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0211040" y="6278650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3"/>
                </a:lnTo>
                <a:lnTo>
                  <a:pt x="0" y="946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1420817" y="6195356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2"/>
                </a:lnTo>
                <a:lnTo>
                  <a:pt x="0" y="946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12367430" y="4308491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2" y="0"/>
                </a:lnTo>
                <a:lnTo>
                  <a:pt x="946612" y="946613"/>
                </a:lnTo>
                <a:lnTo>
                  <a:pt x="0" y="9466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11552698" y="3552476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3"/>
                </a:lnTo>
                <a:lnTo>
                  <a:pt x="0" y="9466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10325249" y="3483619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2" y="0"/>
                </a:lnTo>
                <a:lnTo>
                  <a:pt x="946612" y="946612"/>
                </a:lnTo>
                <a:lnTo>
                  <a:pt x="0" y="946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12284892" y="5332037"/>
            <a:ext cx="946613" cy="946613"/>
          </a:xfrm>
          <a:custGeom>
            <a:avLst/>
            <a:gdLst/>
            <a:ahLst/>
            <a:cxnLst/>
            <a:rect l="l" t="t" r="r" b="b"/>
            <a:pathLst>
              <a:path w="946613" h="946613">
                <a:moveTo>
                  <a:pt x="0" y="0"/>
                </a:moveTo>
                <a:lnTo>
                  <a:pt x="946613" y="0"/>
                </a:lnTo>
                <a:lnTo>
                  <a:pt x="946613" y="946613"/>
                </a:lnTo>
                <a:lnTo>
                  <a:pt x="0" y="9466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9935358" y="7370305"/>
            <a:ext cx="1791213" cy="2745155"/>
          </a:xfrm>
          <a:custGeom>
            <a:avLst/>
            <a:gdLst/>
            <a:ahLst/>
            <a:cxnLst/>
            <a:rect l="l" t="t" r="r" b="b"/>
            <a:pathLst>
              <a:path w="1791213" h="2745155">
                <a:moveTo>
                  <a:pt x="0" y="0"/>
                </a:moveTo>
                <a:lnTo>
                  <a:pt x="1791214" y="0"/>
                </a:lnTo>
                <a:lnTo>
                  <a:pt x="1791214" y="2745154"/>
                </a:lnTo>
                <a:lnTo>
                  <a:pt x="0" y="27451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11421979" y="7409325"/>
            <a:ext cx="952387" cy="952387"/>
          </a:xfrm>
          <a:custGeom>
            <a:avLst/>
            <a:gdLst/>
            <a:ahLst/>
            <a:cxnLst/>
            <a:rect l="l" t="t" r="r" b="b"/>
            <a:pathLst>
              <a:path w="952387" h="952387">
                <a:moveTo>
                  <a:pt x="0" y="0"/>
                </a:moveTo>
                <a:lnTo>
                  <a:pt x="952387" y="0"/>
                </a:lnTo>
                <a:lnTo>
                  <a:pt x="952387" y="952387"/>
                </a:lnTo>
                <a:lnTo>
                  <a:pt x="0" y="9523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9516224" y="9163072"/>
            <a:ext cx="952387" cy="952387"/>
          </a:xfrm>
          <a:custGeom>
            <a:avLst/>
            <a:gdLst/>
            <a:ahLst/>
            <a:cxnLst/>
            <a:rect l="l" t="t" r="r" b="b"/>
            <a:pathLst>
              <a:path w="952387" h="952387">
                <a:moveTo>
                  <a:pt x="0" y="0"/>
                </a:moveTo>
                <a:lnTo>
                  <a:pt x="952387" y="0"/>
                </a:lnTo>
                <a:lnTo>
                  <a:pt x="952387" y="952387"/>
                </a:lnTo>
                <a:lnTo>
                  <a:pt x="0" y="9523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4944525" y="3781125"/>
            <a:ext cx="2755120" cy="2586369"/>
          </a:xfrm>
          <a:custGeom>
            <a:avLst/>
            <a:gdLst/>
            <a:ahLst/>
            <a:cxnLst/>
            <a:rect l="l" t="t" r="r" b="b"/>
            <a:pathLst>
              <a:path w="2755120" h="2586369">
                <a:moveTo>
                  <a:pt x="0" y="0"/>
                </a:moveTo>
                <a:lnTo>
                  <a:pt x="2755120" y="0"/>
                </a:lnTo>
                <a:lnTo>
                  <a:pt x="2755120" y="2586368"/>
                </a:lnTo>
                <a:lnTo>
                  <a:pt x="0" y="25863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14302638" y="3525473"/>
            <a:ext cx="1030347" cy="1030347"/>
          </a:xfrm>
          <a:custGeom>
            <a:avLst/>
            <a:gdLst/>
            <a:ahLst/>
            <a:cxnLst/>
            <a:rect l="l" t="t" r="r" b="b"/>
            <a:pathLst>
              <a:path w="1030347" h="1030347">
                <a:moveTo>
                  <a:pt x="0" y="0"/>
                </a:moveTo>
                <a:lnTo>
                  <a:pt x="1030347" y="0"/>
                </a:lnTo>
                <a:lnTo>
                  <a:pt x="1030347" y="1030348"/>
                </a:lnTo>
                <a:lnTo>
                  <a:pt x="0" y="103034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16513633" y="6367493"/>
            <a:ext cx="1186012" cy="1186012"/>
          </a:xfrm>
          <a:custGeom>
            <a:avLst/>
            <a:gdLst/>
            <a:ahLst/>
            <a:cxnLst/>
            <a:rect l="l" t="t" r="r" b="b"/>
            <a:pathLst>
              <a:path w="1186012" h="1186012">
                <a:moveTo>
                  <a:pt x="0" y="0"/>
                </a:moveTo>
                <a:lnTo>
                  <a:pt x="1186012" y="0"/>
                </a:lnTo>
                <a:lnTo>
                  <a:pt x="1186012" y="1186013"/>
                </a:lnTo>
                <a:lnTo>
                  <a:pt x="0" y="118601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13994950" y="5636148"/>
            <a:ext cx="949575" cy="949575"/>
          </a:xfrm>
          <a:custGeom>
            <a:avLst/>
            <a:gdLst/>
            <a:ahLst/>
            <a:cxnLst/>
            <a:rect l="l" t="t" r="r" b="b"/>
            <a:pathLst>
              <a:path w="949575" h="949575">
                <a:moveTo>
                  <a:pt x="0" y="0"/>
                </a:moveTo>
                <a:lnTo>
                  <a:pt x="949575" y="0"/>
                </a:lnTo>
                <a:lnTo>
                  <a:pt x="949575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15001248" y="8757691"/>
            <a:ext cx="1168259" cy="1168259"/>
          </a:xfrm>
          <a:custGeom>
            <a:avLst/>
            <a:gdLst/>
            <a:ahLst/>
            <a:cxnLst/>
            <a:rect l="l" t="t" r="r" b="b"/>
            <a:pathLst>
              <a:path w="1168259" h="1168259">
                <a:moveTo>
                  <a:pt x="0" y="0"/>
                </a:moveTo>
                <a:lnTo>
                  <a:pt x="1168258" y="0"/>
                </a:lnTo>
                <a:lnTo>
                  <a:pt x="1168258" y="1168258"/>
                </a:lnTo>
                <a:lnTo>
                  <a:pt x="0" y="116825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>
            <a:off x="16544483" y="8829298"/>
            <a:ext cx="1025043" cy="1025043"/>
          </a:xfrm>
          <a:custGeom>
            <a:avLst/>
            <a:gdLst/>
            <a:ahLst/>
            <a:cxnLst/>
            <a:rect l="l" t="t" r="r" b="b"/>
            <a:pathLst>
              <a:path w="1025043" h="1025043">
                <a:moveTo>
                  <a:pt x="0" y="0"/>
                </a:moveTo>
                <a:lnTo>
                  <a:pt x="1025043" y="0"/>
                </a:lnTo>
                <a:lnTo>
                  <a:pt x="1025043" y="1025043"/>
                </a:lnTo>
                <a:lnTo>
                  <a:pt x="0" y="102504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Freeform 26"/>
          <p:cNvSpPr/>
          <p:nvPr/>
        </p:nvSpPr>
        <p:spPr>
          <a:xfrm>
            <a:off x="13474338" y="8766336"/>
            <a:ext cx="1150969" cy="1150969"/>
          </a:xfrm>
          <a:custGeom>
            <a:avLst/>
            <a:gdLst/>
            <a:ahLst/>
            <a:cxnLst/>
            <a:rect l="l" t="t" r="r" b="b"/>
            <a:pathLst>
              <a:path w="1150969" h="1150969">
                <a:moveTo>
                  <a:pt x="0" y="0"/>
                </a:moveTo>
                <a:lnTo>
                  <a:pt x="1150969" y="0"/>
                </a:lnTo>
                <a:lnTo>
                  <a:pt x="1150969" y="1150968"/>
                </a:lnTo>
                <a:lnTo>
                  <a:pt x="0" y="1150968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7" name="TextBox 27"/>
          <p:cNvSpPr txBox="1"/>
          <p:nvPr/>
        </p:nvSpPr>
        <p:spPr>
          <a:xfrm>
            <a:off x="647842" y="2181621"/>
            <a:ext cx="6959304" cy="8029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7"/>
              </a:lnSpc>
            </a:pP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Apoya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proyectos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I+D de </a:t>
            </a:r>
            <a:r>
              <a:rPr lang="en-US" sz="2999" dirty="0">
                <a:solidFill>
                  <a:srgbClr val="000000"/>
                </a:solidFill>
                <a:latin typeface="Montserrat Italics"/>
              </a:rPr>
              <a:t>lightweighting technologies, 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es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decir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el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desarrollo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tecnologías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procesos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diseño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permitan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la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reducción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peso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materiales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y la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cantidad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materiales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, al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mismo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tiempo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su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funcionalidad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se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mantiene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mejora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4547"/>
              </a:lnSpc>
            </a:pPr>
            <a:endParaRPr lang="en-US" sz="299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547"/>
              </a:lnSpc>
            </a:pPr>
            <a:r>
              <a:rPr lang="en-US" sz="2999" dirty="0">
                <a:solidFill>
                  <a:srgbClr val="000000"/>
                </a:solidFill>
                <a:latin typeface="Montserrat Bold"/>
              </a:rPr>
              <a:t>La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reducción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del peso de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los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materiales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puede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mejorar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la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eficiencia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energética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ahorrar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costos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y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traer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beneficios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 Bold"/>
              </a:rPr>
              <a:t>medioambientales</a:t>
            </a:r>
            <a:r>
              <a:rPr lang="en-US" sz="2999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01562" y="8519508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AMÉRICA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1934" y="2877829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EUROPA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558597" y="2952833"/>
            <a:ext cx="372940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ASIA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82754" y="8315242"/>
            <a:ext cx="540524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600">
                <a:solidFill>
                  <a:srgbClr val="221E7C"/>
                </a:solidFill>
                <a:latin typeface="Arimo Bold"/>
              </a:rPr>
              <a:t>En colaboración con: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54106" y="1955809"/>
            <a:ext cx="8629227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spc="1000">
                <a:solidFill>
                  <a:srgbClr val="221E7C"/>
                </a:solidFill>
                <a:latin typeface="Arimo Bold"/>
              </a:rPr>
              <a:t>PAÍSES INVOLUCRADOS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592" y="1954287"/>
            <a:ext cx="14109108" cy="85725"/>
            <a:chOff x="0" y="0"/>
            <a:chExt cx="18812144" cy="114300"/>
          </a:xfrm>
        </p:grpSpPr>
        <p:sp>
          <p:nvSpPr>
            <p:cNvPr id="3" name="Freeform 3"/>
            <p:cNvSpPr/>
            <p:nvPr/>
          </p:nvSpPr>
          <p:spPr>
            <a:xfrm>
              <a:off x="57150" y="0"/>
              <a:ext cx="18697829" cy="114300"/>
            </a:xfrm>
            <a:custGeom>
              <a:avLst/>
              <a:gdLst/>
              <a:ahLst/>
              <a:cxnLst/>
              <a:rect l="l" t="t" r="r" b="b"/>
              <a:pathLst>
                <a:path w="18697829" h="114300">
                  <a:moveTo>
                    <a:pt x="0" y="0"/>
                  </a:moveTo>
                  <a:lnTo>
                    <a:pt x="18697829" y="0"/>
                  </a:lnTo>
                  <a:lnTo>
                    <a:pt x="18697829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71C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" name="Freeform 4" descr="Imagen que contiene Logotipo  Descripción generada automáticamente"/>
          <p:cNvSpPr/>
          <p:nvPr/>
        </p:nvSpPr>
        <p:spPr>
          <a:xfrm>
            <a:off x="15717363" y="388279"/>
            <a:ext cx="1741429" cy="728028"/>
          </a:xfrm>
          <a:custGeom>
            <a:avLst/>
            <a:gdLst/>
            <a:ahLst/>
            <a:cxnLst/>
            <a:rect l="l" t="t" r="r" b="b"/>
            <a:pathLst>
              <a:path w="1741429" h="728028">
                <a:moveTo>
                  <a:pt x="0" y="0"/>
                </a:moveTo>
                <a:lnTo>
                  <a:pt x="1741429" y="0"/>
                </a:lnTo>
                <a:lnTo>
                  <a:pt x="1741429" y="728029"/>
                </a:lnTo>
                <a:lnTo>
                  <a:pt x="0" y="7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750" b="-6707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5" name="Group 5"/>
          <p:cNvGrpSpPr/>
          <p:nvPr/>
        </p:nvGrpSpPr>
        <p:grpSpPr>
          <a:xfrm>
            <a:off x="15607968" y="1162677"/>
            <a:ext cx="2008379" cy="661092"/>
            <a:chOff x="0" y="0"/>
            <a:chExt cx="2677838" cy="881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795" cy="881507"/>
            </a:xfrm>
            <a:custGeom>
              <a:avLst/>
              <a:gdLst/>
              <a:ahLst/>
              <a:cxnLst/>
              <a:rect l="l" t="t" r="r" b="b"/>
              <a:pathLst>
                <a:path w="2677795" h="881507">
                  <a:moveTo>
                    <a:pt x="0" y="0"/>
                  </a:moveTo>
                  <a:lnTo>
                    <a:pt x="2677795" y="0"/>
                  </a:lnTo>
                  <a:lnTo>
                    <a:pt x="2677795" y="881507"/>
                  </a:lnTo>
                  <a:lnTo>
                    <a:pt x="0" y="8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" r="-390" b="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52592" y="338908"/>
            <a:ext cx="7576948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spc="1050">
                <a:solidFill>
                  <a:srgbClr val="221E7C"/>
                </a:solidFill>
                <a:latin typeface="Arimo Bold"/>
              </a:rPr>
              <a:t>TEMÁTICA DEL LLAMADO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501" y="2508253"/>
            <a:ext cx="3323043" cy="749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4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Todos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sectores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que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necesiten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tecnologías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aligeramiento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pueden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presentar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una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propuesta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de I+D.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Corfo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apoyará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todos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los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proyectos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relevantes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distintas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áreas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aplicación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de  Lightweighting Technologies. 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79506"/>
              </p:ext>
            </p:extLst>
          </p:nvPr>
        </p:nvGraphicFramePr>
        <p:xfrm>
          <a:off x="3968764" y="2087637"/>
          <a:ext cx="14107677" cy="8114209"/>
        </p:xfrm>
        <a:graphic>
          <a:graphicData uri="http://schemas.openxmlformats.org/drawingml/2006/table">
            <a:tbl>
              <a:tblPr/>
              <a:tblGrid>
                <a:gridCol w="341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73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Montserrat Bold"/>
                        </a:rPr>
                        <a:t>Sector Tecnológico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48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20"/>
                        </a:lnSpc>
                        <a:defRPr/>
                      </a:pPr>
                      <a:r>
                        <a:rPr lang="en-US" sz="1800" kern="1200" dirty="0" err="1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Ejemplos</a:t>
                      </a:r>
                      <a:r>
                        <a:rPr lang="en-US" sz="1800" kern="1200" dirty="0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kern="1200" dirty="0" err="1">
                          <a:solidFill>
                            <a:srgbClr val="FFFFFF"/>
                          </a:solidFill>
                          <a:latin typeface="Montserrat Bold"/>
                          <a:ea typeface="+mn-ea"/>
                          <a:cs typeface="+mn-cs"/>
                        </a:rPr>
                        <a:t>aplicación</a:t>
                      </a:r>
                      <a:endParaRPr lang="en-US" sz="1800" kern="1200" dirty="0">
                        <a:solidFill>
                          <a:srgbClr val="FFFFFF"/>
                        </a:solidFill>
                        <a:latin typeface="Montserrat Bold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4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910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ontserrat Bold"/>
                        </a:rPr>
                        <a:t>Optimización de enfoques de diseño ligero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Enfoques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simulación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avanzados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Construcción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ligera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híbrida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considerando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diseño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reciclaje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Componentes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inteligentes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931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ontserrat Bold"/>
                        </a:rPr>
                        <a:t>Nuevos materiales ligeros que incluyen una fabricación optimizada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plásticos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origen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biológico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biodegradables;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sostenibles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tecnologías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procesamiento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Desarrollo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recursos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procesos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fabricación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eficientes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Recubrimientos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duros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tecnologías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que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permiten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una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expansión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la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vida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útil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Estandarización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nuevos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ligeros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tecnologías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..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263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ontserrat Bold"/>
                        </a:rPr>
                        <a:t>Reciclaje de materiales ligeros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Incrementar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uso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secundarios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Tecnologías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desunión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Desarrollo de campos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aplicación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en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cascada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composites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difíciles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separar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.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5564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Manufactura</a:t>
                      </a:r>
                      <a:r>
                        <a:rPr lang="en-US" sz="1700" dirty="0">
                          <a:solidFill>
                            <a:srgbClr val="000000"/>
                          </a:solidFill>
                          <a:latin typeface="Montserrat Bold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000000"/>
                          </a:solidFill>
                          <a:latin typeface="Montserrat Bold"/>
                        </a:rPr>
                        <a:t>aditiva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Multimaterial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bajo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consideración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diseño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reciclaje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Fabricación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piezas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estructurales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Desarrollo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lenguaje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procesamiento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estandarizado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diferentes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máquinas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fabricación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aditiva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5812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ontserrat Bold"/>
                        </a:rPr>
                        <a:t>Joining technology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Desarrollo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nuevos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consumibles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soldadura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soldaduras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mezclas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metales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especiales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. </a:t>
                      </a:r>
                      <a:endParaRPr lang="en-US" sz="1200" dirty="0"/>
                    </a:p>
                    <a:p>
                      <a:pPr algn="l">
                        <a:lnSpc>
                          <a:spcPts val="1960"/>
                        </a:lnSpc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combinaciones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; Desarrollo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procesos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unión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ligeros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alta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resistencia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baja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ductilidad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. 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Materiales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o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conexiones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mixtas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hechas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compuestos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fibras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metal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plástico</a:t>
                      </a:r>
                      <a:endParaRPr lang="en-US" sz="1200" dirty="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6994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ontserrat Bold"/>
                        </a:rPr>
                        <a:t>Digitalización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Simulaciones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modelos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virtuales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para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productos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/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tecnologías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ligeras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gemelo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digital); Control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inteligente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procesos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aprendizaje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automático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);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Monitoreo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salud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estructural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de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componentes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nuevos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Montserrat"/>
                        </a:rPr>
                        <a:t> y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Montserrat"/>
                        </a:rPr>
                        <a:t>existentes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8F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CB16B9575FF054CB0222C154CDE9E66" ma:contentTypeVersion="15" ma:contentTypeDescription="Crear nuevo documento." ma:contentTypeScope="" ma:versionID="6eba7e86e1e1f91c23cfca80df714d48">
  <xsd:schema xmlns:xsd="http://www.w3.org/2001/XMLSchema" xmlns:xs="http://www.w3.org/2001/XMLSchema" xmlns:p="http://schemas.microsoft.com/office/2006/metadata/properties" xmlns:ns2="9ab2fa92-7265-48bf-ae68-b80a06e394de" xmlns:ns3="f68fab94-c25f-411a-9cf0-4c768336c9ca" targetNamespace="http://schemas.microsoft.com/office/2006/metadata/properties" ma:root="true" ma:fieldsID="931f0d151ea5b2d7c010652c007f9e21" ns2:_="" ns3:_="">
    <xsd:import namespace="9ab2fa92-7265-48bf-ae68-b80a06e394de"/>
    <xsd:import namespace="f68fab94-c25f-411a-9cf0-4c768336c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b2fa92-7265-48bf-ae68-b80a06e394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930227d-965d-4741-b43f-4ac5cbdeb3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fab94-c25f-411a-9cf0-4c768336c9c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29760c4-6256-459d-b346-235ee04dc58f}" ma:internalName="TaxCatchAll" ma:showField="CatchAllData" ma:web="f68fab94-c25f-411a-9cf0-4c768336c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8fab94-c25f-411a-9cf0-4c768336c9ca" xsi:nil="true"/>
    <lcf76f155ced4ddcb4097134ff3c332f xmlns="9ab2fa92-7265-48bf-ae68-b80a06e394d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47012E-29CB-4C71-84EA-6182893452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E2AD8E-AF1F-46FE-A3CD-8FD94F24AD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b2fa92-7265-48bf-ae68-b80a06e394de"/>
    <ds:schemaRef ds:uri="f68fab94-c25f-411a-9cf0-4c768336c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622FA2-94BC-4A4B-9825-74521D708414}">
  <ds:schemaRefs>
    <ds:schemaRef ds:uri="http://schemas.microsoft.com/office/2006/metadata/properties"/>
    <ds:schemaRef ds:uri="http://schemas.microsoft.com/office/infopath/2007/PartnerControls"/>
    <ds:schemaRef ds:uri="f68fab94-c25f-411a-9cf0-4c768336c9ca"/>
    <ds:schemaRef ds:uri="9ab2fa92-7265-48bf-ae68-b80a06e394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1539</Words>
  <Application>Microsoft Macintosh PowerPoint</Application>
  <PresentationFormat>Personalizado</PresentationFormat>
  <Paragraphs>231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Montserrat</vt:lpstr>
      <vt:lpstr>Aileron Bold</vt:lpstr>
      <vt:lpstr>Montserrat Bold</vt:lpstr>
      <vt:lpstr>Montserrat Classic Bold</vt:lpstr>
      <vt:lpstr>Arial</vt:lpstr>
      <vt:lpstr>Arimo</vt:lpstr>
      <vt:lpstr>Montserrat Italics</vt:lpstr>
      <vt:lpstr>Calibri</vt:lpstr>
      <vt:lpstr>Arimo Bold</vt:lpstr>
      <vt:lpstr>Oswald</vt:lpstr>
      <vt:lpstr>CS Gordon Serif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Desayuno Red Eureka</dc:title>
  <cp:lastModifiedBy>maria teresa ruiz-tagle</cp:lastModifiedBy>
  <cp:revision>6</cp:revision>
  <dcterms:created xsi:type="dcterms:W3CDTF">2006-08-16T00:00:00Z</dcterms:created>
  <dcterms:modified xsi:type="dcterms:W3CDTF">2024-06-21T19:21:28Z</dcterms:modified>
  <dc:identifier>DAGHMq--z8E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0x010100FCB16B9575FF054CB0222C154CDE9E66</vt:lpwstr>
  </property>
</Properties>
</file>