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4" r:id="rId2"/>
    <p:sldId id="323" r:id="rId3"/>
    <p:sldId id="326" r:id="rId4"/>
    <p:sldId id="330" r:id="rId5"/>
    <p:sldId id="272" r:id="rId6"/>
    <p:sldId id="328" r:id="rId7"/>
    <p:sldId id="331" r:id="rId8"/>
    <p:sldId id="329" r:id="rId9"/>
    <p:sldId id="270" r:id="rId10"/>
    <p:sldId id="333" r:id="rId11"/>
    <p:sldId id="324" r:id="rId12"/>
    <p:sldId id="325" r:id="rId13"/>
    <p:sldId id="306" r:id="rId14"/>
    <p:sldId id="316"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30734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sz="1400" dirty="0" err="1"/>
              <a:t>Obj</a:t>
            </a:r>
            <a:r>
              <a:rPr lang="es-US" sz="1400" dirty="0"/>
              <a:t> 3. indicadores,</a:t>
            </a:r>
          </a:p>
          <a:p>
            <a:endParaRPr lang="es-US" sz="1400" dirty="0"/>
          </a:p>
          <a:p>
            <a:r>
              <a:rPr lang="es-US" sz="1400" dirty="0" err="1"/>
              <a:t>NbS</a:t>
            </a:r>
            <a:r>
              <a:rPr lang="es-US" sz="1400" dirty="0"/>
              <a:t>: definición</a:t>
            </a:r>
          </a:p>
          <a:p>
            <a:endParaRPr lang="es-US" sz="1400" dirty="0"/>
          </a:p>
          <a:p>
            <a:r>
              <a:rPr lang="es-US" sz="1400" dirty="0"/>
              <a:t>To </a:t>
            </a:r>
            <a:r>
              <a:rPr lang="es-US" sz="1400" dirty="0" err="1"/>
              <a:t>design</a:t>
            </a:r>
            <a:r>
              <a:rPr lang="es-US" sz="1400" dirty="0"/>
              <a:t> </a:t>
            </a:r>
            <a:r>
              <a:rPr lang="es-US" sz="1400" dirty="0" err="1"/>
              <a:t>integrated</a:t>
            </a:r>
            <a:r>
              <a:rPr lang="es-US" sz="1400" dirty="0"/>
              <a:t> </a:t>
            </a:r>
            <a:r>
              <a:rPr lang="es-US" sz="1400" dirty="0" err="1"/>
              <a:t>methodologies</a:t>
            </a:r>
            <a:r>
              <a:rPr lang="es-US" sz="1400" dirty="0"/>
              <a:t> to </a:t>
            </a:r>
            <a:r>
              <a:rPr lang="es-US" sz="1400" dirty="0" err="1"/>
              <a:t>evaluate</a:t>
            </a:r>
            <a:r>
              <a:rPr lang="es-US" sz="1400" dirty="0"/>
              <a:t> </a:t>
            </a:r>
            <a:r>
              <a:rPr lang="es-US" sz="1400" dirty="0" err="1"/>
              <a:t>NbS</a:t>
            </a:r>
            <a:r>
              <a:rPr lang="es-US" sz="1400" dirty="0"/>
              <a:t> </a:t>
            </a:r>
          </a:p>
          <a:p>
            <a:endParaRPr lang="es-US" sz="1400" dirty="0"/>
          </a:p>
          <a:p>
            <a:r>
              <a:rPr lang="es-US" sz="1400" dirty="0"/>
              <a:t>Existe demanda de inversionistas para invertir en empresas </a:t>
            </a:r>
          </a:p>
          <a:p>
            <a:r>
              <a:rPr lang="es-US" sz="1400" dirty="0"/>
              <a:t>La presión puede venir desde los inversionistas</a:t>
            </a:r>
          </a:p>
          <a:p>
            <a:r>
              <a:rPr lang="es-US" sz="1400" dirty="0"/>
              <a:t>Distinguir los distintos tipos de </a:t>
            </a:r>
            <a:r>
              <a:rPr lang="es-US" sz="1400" dirty="0" err="1"/>
              <a:t>financiamieto</a:t>
            </a:r>
            <a:r>
              <a:rPr lang="es-US" sz="1400" dirty="0"/>
              <a:t>. Eje. Donaciones, inversionistas, inversión con cierto retorno </a:t>
            </a:r>
          </a:p>
          <a:p>
            <a:r>
              <a:rPr lang="es-US" sz="1400" dirty="0" err="1"/>
              <a:t>Desafios</a:t>
            </a:r>
            <a:r>
              <a:rPr lang="es-US" sz="1400" dirty="0"/>
              <a:t> de administradoras de fondos de pensión </a:t>
            </a:r>
          </a:p>
        </p:txBody>
      </p:sp>
      <p:sp>
        <p:nvSpPr>
          <p:cNvPr id="4" name="Marcador de número de diapositiva 3"/>
          <p:cNvSpPr>
            <a:spLocks noGrp="1"/>
          </p:cNvSpPr>
          <p:nvPr>
            <p:ph type="sldNum" sz="quarter" idx="5"/>
          </p:nvPr>
        </p:nvSpPr>
        <p:spPr/>
        <p:txBody>
          <a:bodyPr/>
          <a:lstStyle/>
          <a:p>
            <a:fld id="{336F0E5A-2351-F344-8BFF-23755A1326B7}" type="slidenum">
              <a:rPr lang="es-CL" smtClean="0"/>
              <a:t>8</a:t>
            </a:fld>
            <a:endParaRPr lang="es-CL"/>
          </a:p>
        </p:txBody>
      </p:sp>
    </p:spTree>
    <p:extLst>
      <p:ext uri="{BB962C8B-B14F-4D97-AF65-F5344CB8AC3E}">
        <p14:creationId xmlns:p14="http://schemas.microsoft.com/office/powerpoint/2010/main" val="227947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36F0E5A-2351-F344-8BFF-23755A1326B7}" type="slidenum">
              <a:rPr lang="es-CL" smtClean="0"/>
              <a:t>9</a:t>
            </a:fld>
            <a:endParaRPr lang="es-CL"/>
          </a:p>
        </p:txBody>
      </p:sp>
    </p:spTree>
    <p:extLst>
      <p:ext uri="{BB962C8B-B14F-4D97-AF65-F5344CB8AC3E}">
        <p14:creationId xmlns:p14="http://schemas.microsoft.com/office/powerpoint/2010/main" val="382137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ítulo 1"/>
          <p:cNvSpPr txBox="1">
            <a:spLocks noGrp="1"/>
          </p:cNvSpPr>
          <p:nvPr>
            <p:ph type="ctrTitle"/>
          </p:nvPr>
        </p:nvSpPr>
        <p:spPr>
          <a:xfrm>
            <a:off x="1466850" y="1874043"/>
            <a:ext cx="9258300" cy="3109914"/>
          </a:xfrm>
          <a:prstGeom prst="rect">
            <a:avLst/>
          </a:prstGeom>
        </p:spPr>
        <p:txBody>
          <a:bodyPr>
            <a:normAutofit/>
          </a:bodyPr>
          <a:lstStyle/>
          <a:p>
            <a:pPr defTabSz="713231">
              <a:defRPr sz="4212"/>
            </a:pPr>
            <a:br>
              <a:rPr lang="en-US"/>
            </a:br>
            <a:r>
              <a:rPr lang="en-US" sz="4680" b="1">
                <a:latin typeface="Carlito"/>
                <a:ea typeface="Carlito"/>
                <a:cs typeface="Carlito"/>
                <a:sym typeface="Carlito"/>
              </a:rPr>
              <a:t>NatInvest:</a:t>
            </a:r>
            <a:br>
              <a:rPr lang="en-US"/>
            </a:br>
            <a:r>
              <a:rPr lang="en-US"/>
              <a:t>Center for Biodiversity Finance and Natural Capital</a:t>
            </a:r>
            <a:br>
              <a:rPr lang="en-US"/>
            </a:br>
            <a:endParaRPr lang="en-US"/>
          </a:p>
        </p:txBody>
      </p:sp>
      <p:pic>
        <p:nvPicPr>
          <p:cNvPr id="518" name="Captura de Pantalla 2021-03-07 a la(s) 12.18.30 p. m..png" descr="Captura de Pantalla 2021-03-07 a la(s) 12.18.30 p. m..png"/>
          <p:cNvPicPr>
            <a:picLocks noChangeAspect="1"/>
          </p:cNvPicPr>
          <p:nvPr/>
        </p:nvPicPr>
        <p:blipFill>
          <a:blip r:embed="rId3"/>
          <a:stretch>
            <a:fillRect/>
          </a:stretch>
        </p:blipFill>
        <p:spPr>
          <a:xfrm>
            <a:off x="-2518" y="489"/>
            <a:ext cx="4235851" cy="2835343"/>
          </a:xfrm>
          <a:prstGeom prst="rect">
            <a:avLst/>
          </a:prstGeom>
          <a:ln w="12700">
            <a:miter lim="400000"/>
          </a:ln>
        </p:spPr>
      </p:pic>
      <p:sp>
        <p:nvSpPr>
          <p:cNvPr id="519" name="Instituciones participantes…"/>
          <p:cNvSpPr txBox="1"/>
          <p:nvPr/>
        </p:nvSpPr>
        <p:spPr>
          <a:xfrm>
            <a:off x="2867877" y="5859779"/>
            <a:ext cx="645625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457200">
              <a:defRPr sz="1600" b="1">
                <a:latin typeface="+mj-lt"/>
                <a:ea typeface="+mj-ea"/>
                <a:cs typeface="+mj-cs"/>
                <a:sym typeface="Helvetica"/>
              </a:defRPr>
            </a:pPr>
            <a:r>
              <a:rPr dirty="0" err="1">
                <a:latin typeface="Avenir Next" panose="020B0503020202020204" pitchFamily="34" charset="0"/>
              </a:rPr>
              <a:t>Instituciones</a:t>
            </a:r>
            <a:r>
              <a:rPr dirty="0">
                <a:latin typeface="Avenir Next" panose="020B0503020202020204" pitchFamily="34" charset="0"/>
              </a:rPr>
              <a:t> </a:t>
            </a:r>
            <a:r>
              <a:rPr dirty="0" err="1">
                <a:latin typeface="Avenir Next" panose="020B0503020202020204" pitchFamily="34" charset="0"/>
              </a:rPr>
              <a:t>participantes</a:t>
            </a:r>
            <a:r>
              <a:rPr dirty="0">
                <a:latin typeface="Avenir Next" panose="020B0503020202020204" pitchFamily="34" charset="0"/>
              </a:rPr>
              <a:t> </a:t>
            </a:r>
            <a:endParaRPr b="0" dirty="0">
              <a:latin typeface="Avenir Next" panose="020B0503020202020204" pitchFamily="34" charset="0"/>
            </a:endParaRPr>
          </a:p>
          <a:p>
            <a:pPr algn="ctr" defTabSz="457200">
              <a:defRPr sz="1600">
                <a:latin typeface="+mj-lt"/>
                <a:ea typeface="+mj-ea"/>
                <a:cs typeface="+mj-cs"/>
                <a:sym typeface="Helvetica"/>
              </a:defRPr>
            </a:pPr>
            <a:r>
              <a:rPr dirty="0">
                <a:latin typeface="Avenir Next" panose="020B0503020202020204" pitchFamily="34" charset="0"/>
              </a:rPr>
              <a:t>PUC, U</a:t>
            </a:r>
            <a:r>
              <a:rPr lang="es-ES" dirty="0">
                <a:latin typeface="Avenir Next" panose="020B0503020202020204" pitchFamily="34" charset="0"/>
              </a:rPr>
              <a:t> Concepción</a:t>
            </a:r>
            <a:r>
              <a:rPr dirty="0">
                <a:latin typeface="Avenir Next" panose="020B0503020202020204" pitchFamily="34" charset="0"/>
              </a:rPr>
              <a:t>, U Los Andes, </a:t>
            </a:r>
            <a:r>
              <a:rPr lang="es-ES" dirty="0">
                <a:latin typeface="Avenir Next" panose="020B0503020202020204" pitchFamily="34" charset="0"/>
              </a:rPr>
              <a:t>U del Desarrollo, U Adolfo Ibáñez</a:t>
            </a:r>
            <a:endParaRPr dirty="0">
              <a:latin typeface="Avenir Next" panose="020B0503020202020204" pitchFamily="34" charset="0"/>
            </a:endParaRPr>
          </a:p>
        </p:txBody>
      </p:sp>
      <p:sp>
        <p:nvSpPr>
          <p:cNvPr id="520" name="Director: Dr. Rodrigo Arriagada"/>
          <p:cNvSpPr txBox="1"/>
          <p:nvPr/>
        </p:nvSpPr>
        <p:spPr>
          <a:xfrm>
            <a:off x="8508683" y="4677648"/>
            <a:ext cx="341695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latin typeface="Avenir Next" panose="020B0503020202020204" pitchFamily="34" charset="0"/>
              </a:rPr>
              <a:t>Director: Dr. Rodrigo Arriagada</a:t>
            </a:r>
          </a:p>
        </p:txBody>
      </p:sp>
      <p:sp>
        <p:nvSpPr>
          <p:cNvPr id="521" name="Director alterno: Dr. Cristian Echeverría"/>
          <p:cNvSpPr txBox="1"/>
          <p:nvPr/>
        </p:nvSpPr>
        <p:spPr>
          <a:xfrm>
            <a:off x="7744143" y="4997688"/>
            <a:ext cx="401327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latin typeface="Avenir Next" panose="020B0503020202020204" pitchFamily="34" charset="0"/>
              </a:rPr>
              <a:t>Director</a:t>
            </a:r>
            <a:r>
              <a:rPr lang="es-ES" dirty="0">
                <a:latin typeface="Avenir Next" panose="020B0503020202020204" pitchFamily="34" charset="0"/>
              </a:rPr>
              <a:t>a</a:t>
            </a:r>
            <a:r>
              <a:rPr dirty="0">
                <a:latin typeface="Avenir Next" panose="020B0503020202020204" pitchFamily="34" charset="0"/>
              </a:rPr>
              <a:t> altern</a:t>
            </a:r>
            <a:r>
              <a:rPr lang="es-ES" dirty="0">
                <a:latin typeface="Avenir Next" panose="020B0503020202020204" pitchFamily="34" charset="0"/>
              </a:rPr>
              <a:t>a</a:t>
            </a:r>
            <a:r>
              <a:rPr dirty="0">
                <a:latin typeface="Avenir Next" panose="020B0503020202020204" pitchFamily="34" charset="0"/>
              </a:rPr>
              <a:t>: Dr. </a:t>
            </a:r>
            <a:r>
              <a:rPr lang="es-ES" dirty="0">
                <a:latin typeface="Avenir Next" panose="020B0503020202020204" pitchFamily="34" charset="0"/>
              </a:rPr>
              <a:t>Alejandra </a:t>
            </a:r>
            <a:r>
              <a:rPr lang="es-ES" dirty="0" err="1">
                <a:latin typeface="Avenir Next" panose="020B0503020202020204" pitchFamily="34" charset="0"/>
              </a:rPr>
              <a:t>Stehr</a:t>
            </a:r>
            <a:endParaRPr dirty="0">
              <a:latin typeface="Avenir Next" panose="020B0503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84359-10E7-36DC-E959-000AFA9AF86E}"/>
              </a:ext>
            </a:extLst>
          </p:cNvPr>
          <p:cNvSpPr>
            <a:spLocks noGrp="1"/>
          </p:cNvSpPr>
          <p:nvPr>
            <p:ph type="title"/>
          </p:nvPr>
        </p:nvSpPr>
        <p:spPr/>
        <p:txBody>
          <a:bodyPr/>
          <a:lstStyle/>
          <a:p>
            <a:r>
              <a:rPr lang="es-ES_tradnl" dirty="0"/>
              <a:t>Anexos</a:t>
            </a:r>
          </a:p>
        </p:txBody>
      </p:sp>
      <p:sp>
        <p:nvSpPr>
          <p:cNvPr id="3" name="Marcador de texto 2">
            <a:extLst>
              <a:ext uri="{FF2B5EF4-FFF2-40B4-BE49-F238E27FC236}">
                <a16:creationId xmlns:a16="http://schemas.microsoft.com/office/drawing/2014/main" id="{507D9AEC-CF21-B854-FFC3-1ED98778E34E}"/>
              </a:ext>
            </a:extLst>
          </p:cNvPr>
          <p:cNvSpPr>
            <a:spLocks noGrp="1"/>
          </p:cNvSpPr>
          <p:nvPr>
            <p:ph type="body" sz="quarter" idx="1"/>
          </p:nvPr>
        </p:nvSpPr>
        <p:spPr/>
        <p:txBody>
          <a:bodyPr/>
          <a:lstStyle/>
          <a:p>
            <a:endParaRPr lang="es-ES_tradnl"/>
          </a:p>
        </p:txBody>
      </p:sp>
    </p:spTree>
    <p:extLst>
      <p:ext uri="{BB962C8B-B14F-4D97-AF65-F5344CB8AC3E}">
        <p14:creationId xmlns:p14="http://schemas.microsoft.com/office/powerpoint/2010/main" val="30355811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361E42-89D5-CC22-AF3F-B0D07A336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812" y="643466"/>
            <a:ext cx="9208375" cy="5571067"/>
          </a:xfrm>
          <a:prstGeom prst="rect">
            <a:avLst/>
          </a:prstGeom>
        </p:spPr>
      </p:pic>
    </p:spTree>
    <p:extLst>
      <p:ext uri="{BB962C8B-B14F-4D97-AF65-F5344CB8AC3E}">
        <p14:creationId xmlns:p14="http://schemas.microsoft.com/office/powerpoint/2010/main" val="23046821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38B4C0-0E1A-4B91-D086-9C809545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35" y="643466"/>
            <a:ext cx="10662329" cy="5571067"/>
          </a:xfrm>
          <a:prstGeom prst="rect">
            <a:avLst/>
          </a:prstGeom>
        </p:spPr>
      </p:pic>
    </p:spTree>
    <p:extLst>
      <p:ext uri="{BB962C8B-B14F-4D97-AF65-F5344CB8AC3E}">
        <p14:creationId xmlns:p14="http://schemas.microsoft.com/office/powerpoint/2010/main" val="29585303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Inversión de impacto.png" descr="Inversión de impacto.png"/>
          <p:cNvPicPr>
            <a:picLocks noChangeAspect="1"/>
          </p:cNvPicPr>
          <p:nvPr/>
        </p:nvPicPr>
        <p:blipFill>
          <a:blip r:embed="rId2"/>
          <a:stretch>
            <a:fillRect/>
          </a:stretch>
        </p:blipFill>
        <p:spPr>
          <a:xfrm>
            <a:off x="1646306" y="652495"/>
            <a:ext cx="7759701" cy="4953001"/>
          </a:xfrm>
          <a:prstGeom prst="rect">
            <a:avLst/>
          </a:prstGeom>
          <a:ln w="12700">
            <a:miter lim="400000"/>
          </a:ln>
        </p:spPr>
      </p:pic>
      <p:sp>
        <p:nvSpPr>
          <p:cNvPr id="527" name="ESG Inversión: Environment, Social and Governance"/>
          <p:cNvSpPr txBox="1"/>
          <p:nvPr/>
        </p:nvSpPr>
        <p:spPr>
          <a:xfrm>
            <a:off x="3702418" y="6037579"/>
            <a:ext cx="4933985"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ESG Inversión: Environment, Social and Governance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Rectángulo 9"/>
          <p:cNvSpPr txBox="1"/>
          <p:nvPr/>
        </p:nvSpPr>
        <p:spPr>
          <a:xfrm>
            <a:off x="1084547" y="364841"/>
            <a:ext cx="9702973" cy="76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2500" b="1">
                <a:solidFill>
                  <a:schemeClr val="accent2">
                    <a:satOff val="-18194"/>
                    <a:lumOff val="-11215"/>
                  </a:schemeClr>
                </a:solidFill>
              </a:defRPr>
            </a:lvl1pPr>
          </a:lstStyle>
          <a:p>
            <a:r>
              <a:rPr sz="2173" dirty="0">
                <a:latin typeface="Avenir Next" panose="020B0503020202020204" pitchFamily="34" charset="0"/>
              </a:rPr>
              <a:t>Biobio Green-blue corridor- case study for the co-design and implementation of </a:t>
            </a:r>
            <a:r>
              <a:rPr sz="2173" dirty="0" err="1">
                <a:latin typeface="Avenir Next" panose="020B0503020202020204" pitchFamily="34" charset="0"/>
              </a:rPr>
              <a:t>NbS</a:t>
            </a:r>
            <a:r>
              <a:rPr sz="2173" dirty="0">
                <a:latin typeface="Avenir Next" panose="020B0503020202020204" pitchFamily="34" charset="0"/>
              </a:rPr>
              <a:t> </a:t>
            </a:r>
          </a:p>
        </p:txBody>
      </p:sp>
      <p:pic>
        <p:nvPicPr>
          <p:cNvPr id="636" name="Captura de Pantalla 2021-02-24 a la(s) 2.35.06 p. m..png" descr="Captura de Pantalla 2021-02-24 a la(s) 2.35.06 p. m..png"/>
          <p:cNvPicPr>
            <a:picLocks noChangeAspect="1"/>
          </p:cNvPicPr>
          <p:nvPr/>
        </p:nvPicPr>
        <p:blipFill>
          <a:blip r:embed="rId2"/>
          <a:srcRect l="3282" t="3363" r="3969" b="5464"/>
          <a:stretch>
            <a:fillRect/>
          </a:stretch>
        </p:blipFill>
        <p:spPr>
          <a:xfrm>
            <a:off x="1538152" y="1912257"/>
            <a:ext cx="3424242" cy="3699016"/>
          </a:xfrm>
          <a:custGeom>
            <a:avLst/>
            <a:gdLst/>
            <a:ahLst/>
            <a:cxnLst>
              <a:cxn ang="0">
                <a:pos x="wd2" y="hd2"/>
              </a:cxn>
              <a:cxn ang="5400000">
                <a:pos x="wd2" y="hd2"/>
              </a:cxn>
              <a:cxn ang="10800000">
                <a:pos x="wd2" y="hd2"/>
              </a:cxn>
              <a:cxn ang="16200000">
                <a:pos x="wd2" y="hd2"/>
              </a:cxn>
            </a:cxnLst>
            <a:rect l="0" t="0" r="r" b="b"/>
            <a:pathLst>
              <a:path w="21567" h="21573" extrusionOk="0">
                <a:moveTo>
                  <a:pt x="251" y="0"/>
                </a:moveTo>
                <a:cubicBezTo>
                  <a:pt x="238" y="0"/>
                  <a:pt x="189" y="63"/>
                  <a:pt x="143" y="139"/>
                </a:cubicBezTo>
                <a:cubicBezTo>
                  <a:pt x="96" y="215"/>
                  <a:pt x="41" y="276"/>
                  <a:pt x="23" y="276"/>
                </a:cubicBezTo>
                <a:cubicBezTo>
                  <a:pt x="5" y="276"/>
                  <a:pt x="-4" y="303"/>
                  <a:pt x="1" y="336"/>
                </a:cubicBezTo>
                <a:cubicBezTo>
                  <a:pt x="8" y="378"/>
                  <a:pt x="44" y="398"/>
                  <a:pt x="123" y="399"/>
                </a:cubicBezTo>
                <a:cubicBezTo>
                  <a:pt x="258" y="400"/>
                  <a:pt x="358" y="468"/>
                  <a:pt x="358" y="557"/>
                </a:cubicBezTo>
                <a:cubicBezTo>
                  <a:pt x="358" y="593"/>
                  <a:pt x="409" y="664"/>
                  <a:pt x="471" y="714"/>
                </a:cubicBezTo>
                <a:cubicBezTo>
                  <a:pt x="560" y="788"/>
                  <a:pt x="581" y="834"/>
                  <a:pt x="581" y="946"/>
                </a:cubicBezTo>
                <a:cubicBezTo>
                  <a:pt x="581" y="1056"/>
                  <a:pt x="607" y="1111"/>
                  <a:pt x="701" y="1201"/>
                </a:cubicBezTo>
                <a:cubicBezTo>
                  <a:pt x="767" y="1264"/>
                  <a:pt x="847" y="1315"/>
                  <a:pt x="879" y="1316"/>
                </a:cubicBezTo>
                <a:cubicBezTo>
                  <a:pt x="981" y="1318"/>
                  <a:pt x="1096" y="1397"/>
                  <a:pt x="1209" y="1541"/>
                </a:cubicBezTo>
                <a:cubicBezTo>
                  <a:pt x="1306" y="1665"/>
                  <a:pt x="1316" y="1689"/>
                  <a:pt x="1270" y="1747"/>
                </a:cubicBezTo>
                <a:cubicBezTo>
                  <a:pt x="1195" y="1842"/>
                  <a:pt x="1206" y="1962"/>
                  <a:pt x="1305" y="2087"/>
                </a:cubicBezTo>
                <a:cubicBezTo>
                  <a:pt x="1472" y="2297"/>
                  <a:pt x="1494" y="2392"/>
                  <a:pt x="1453" y="2777"/>
                </a:cubicBezTo>
                <a:cubicBezTo>
                  <a:pt x="1400" y="3275"/>
                  <a:pt x="1401" y="3312"/>
                  <a:pt x="1483" y="3332"/>
                </a:cubicBezTo>
                <a:cubicBezTo>
                  <a:pt x="1522" y="3341"/>
                  <a:pt x="1571" y="3386"/>
                  <a:pt x="1592" y="3431"/>
                </a:cubicBezTo>
                <a:cubicBezTo>
                  <a:pt x="1613" y="3475"/>
                  <a:pt x="1662" y="3559"/>
                  <a:pt x="1701" y="3616"/>
                </a:cubicBezTo>
                <a:cubicBezTo>
                  <a:pt x="1748" y="3687"/>
                  <a:pt x="1766" y="3765"/>
                  <a:pt x="1757" y="3865"/>
                </a:cubicBezTo>
                <a:cubicBezTo>
                  <a:pt x="1744" y="4011"/>
                  <a:pt x="1742" y="4010"/>
                  <a:pt x="1853" y="3990"/>
                </a:cubicBezTo>
                <a:cubicBezTo>
                  <a:pt x="1929" y="3976"/>
                  <a:pt x="1970" y="3983"/>
                  <a:pt x="1981" y="4016"/>
                </a:cubicBezTo>
                <a:cubicBezTo>
                  <a:pt x="1989" y="4042"/>
                  <a:pt x="2008" y="4095"/>
                  <a:pt x="2024" y="4133"/>
                </a:cubicBezTo>
                <a:cubicBezTo>
                  <a:pt x="2041" y="4171"/>
                  <a:pt x="2055" y="4218"/>
                  <a:pt x="2057" y="4237"/>
                </a:cubicBezTo>
                <a:cubicBezTo>
                  <a:pt x="2059" y="4256"/>
                  <a:pt x="2071" y="4287"/>
                  <a:pt x="2083" y="4306"/>
                </a:cubicBezTo>
                <a:cubicBezTo>
                  <a:pt x="2168" y="4440"/>
                  <a:pt x="2246" y="4827"/>
                  <a:pt x="2194" y="4857"/>
                </a:cubicBezTo>
                <a:cubicBezTo>
                  <a:pt x="2156" y="4879"/>
                  <a:pt x="2184" y="5193"/>
                  <a:pt x="2229" y="5237"/>
                </a:cubicBezTo>
                <a:cubicBezTo>
                  <a:pt x="2245" y="5254"/>
                  <a:pt x="2240" y="5297"/>
                  <a:pt x="2216" y="5334"/>
                </a:cubicBezTo>
                <a:cubicBezTo>
                  <a:pt x="2179" y="5389"/>
                  <a:pt x="2184" y="5406"/>
                  <a:pt x="2237" y="5435"/>
                </a:cubicBezTo>
                <a:cubicBezTo>
                  <a:pt x="2314" y="5475"/>
                  <a:pt x="2320" y="5571"/>
                  <a:pt x="2257" y="5732"/>
                </a:cubicBezTo>
                <a:cubicBezTo>
                  <a:pt x="2221" y="5824"/>
                  <a:pt x="2222" y="5863"/>
                  <a:pt x="2259" y="5918"/>
                </a:cubicBezTo>
                <a:cubicBezTo>
                  <a:pt x="2307" y="5989"/>
                  <a:pt x="2285" y="6070"/>
                  <a:pt x="2226" y="6036"/>
                </a:cubicBezTo>
                <a:cubicBezTo>
                  <a:pt x="2208" y="6026"/>
                  <a:pt x="2150" y="6041"/>
                  <a:pt x="2098" y="6072"/>
                </a:cubicBezTo>
                <a:cubicBezTo>
                  <a:pt x="1992" y="6137"/>
                  <a:pt x="1968" y="6295"/>
                  <a:pt x="2055" y="6362"/>
                </a:cubicBezTo>
                <a:cubicBezTo>
                  <a:pt x="2083" y="6384"/>
                  <a:pt x="2118" y="6455"/>
                  <a:pt x="2131" y="6519"/>
                </a:cubicBezTo>
                <a:cubicBezTo>
                  <a:pt x="2144" y="6583"/>
                  <a:pt x="2179" y="6653"/>
                  <a:pt x="2209" y="6676"/>
                </a:cubicBezTo>
                <a:cubicBezTo>
                  <a:pt x="2239" y="6699"/>
                  <a:pt x="2265" y="6750"/>
                  <a:pt x="2265" y="6789"/>
                </a:cubicBezTo>
                <a:cubicBezTo>
                  <a:pt x="2265" y="6827"/>
                  <a:pt x="2308" y="6896"/>
                  <a:pt x="2361" y="6942"/>
                </a:cubicBezTo>
                <a:cubicBezTo>
                  <a:pt x="2440" y="7009"/>
                  <a:pt x="2450" y="7034"/>
                  <a:pt x="2413" y="7074"/>
                </a:cubicBezTo>
                <a:cubicBezTo>
                  <a:pt x="2388" y="7102"/>
                  <a:pt x="2376" y="7157"/>
                  <a:pt x="2387" y="7195"/>
                </a:cubicBezTo>
                <a:cubicBezTo>
                  <a:pt x="2401" y="7244"/>
                  <a:pt x="2373" y="7293"/>
                  <a:pt x="2289" y="7360"/>
                </a:cubicBezTo>
                <a:cubicBezTo>
                  <a:pt x="2130" y="7487"/>
                  <a:pt x="2050" y="7631"/>
                  <a:pt x="2109" y="7686"/>
                </a:cubicBezTo>
                <a:cubicBezTo>
                  <a:pt x="2133" y="7709"/>
                  <a:pt x="2152" y="7756"/>
                  <a:pt x="2152" y="7791"/>
                </a:cubicBezTo>
                <a:cubicBezTo>
                  <a:pt x="2152" y="7837"/>
                  <a:pt x="2182" y="7853"/>
                  <a:pt x="2263" y="7853"/>
                </a:cubicBezTo>
                <a:cubicBezTo>
                  <a:pt x="2422" y="7853"/>
                  <a:pt x="2436" y="7907"/>
                  <a:pt x="2307" y="8026"/>
                </a:cubicBezTo>
                <a:cubicBezTo>
                  <a:pt x="2245" y="8084"/>
                  <a:pt x="2157" y="8177"/>
                  <a:pt x="2113" y="8233"/>
                </a:cubicBezTo>
                <a:cubicBezTo>
                  <a:pt x="2058" y="8305"/>
                  <a:pt x="2005" y="8336"/>
                  <a:pt x="1931" y="8336"/>
                </a:cubicBezTo>
                <a:cubicBezTo>
                  <a:pt x="1843" y="8336"/>
                  <a:pt x="1822" y="8354"/>
                  <a:pt x="1803" y="8445"/>
                </a:cubicBezTo>
                <a:cubicBezTo>
                  <a:pt x="1790" y="8504"/>
                  <a:pt x="1779" y="8602"/>
                  <a:pt x="1779" y="8662"/>
                </a:cubicBezTo>
                <a:cubicBezTo>
                  <a:pt x="1779" y="8722"/>
                  <a:pt x="1763" y="8787"/>
                  <a:pt x="1744" y="8805"/>
                </a:cubicBezTo>
                <a:cubicBezTo>
                  <a:pt x="1688" y="8859"/>
                  <a:pt x="1682" y="8980"/>
                  <a:pt x="1733" y="9036"/>
                </a:cubicBezTo>
                <a:cubicBezTo>
                  <a:pt x="1783" y="9092"/>
                  <a:pt x="1745" y="9243"/>
                  <a:pt x="1670" y="9286"/>
                </a:cubicBezTo>
                <a:cubicBezTo>
                  <a:pt x="1649" y="9298"/>
                  <a:pt x="1641" y="9329"/>
                  <a:pt x="1653" y="9356"/>
                </a:cubicBezTo>
                <a:cubicBezTo>
                  <a:pt x="1676" y="9411"/>
                  <a:pt x="1465" y="9547"/>
                  <a:pt x="1357" y="9547"/>
                </a:cubicBezTo>
                <a:cubicBezTo>
                  <a:pt x="1277" y="9547"/>
                  <a:pt x="1276" y="9580"/>
                  <a:pt x="1349" y="9708"/>
                </a:cubicBezTo>
                <a:cubicBezTo>
                  <a:pt x="1379" y="9763"/>
                  <a:pt x="1405" y="9833"/>
                  <a:pt x="1405" y="9865"/>
                </a:cubicBezTo>
                <a:cubicBezTo>
                  <a:pt x="1405" y="9897"/>
                  <a:pt x="1419" y="9933"/>
                  <a:pt x="1438" y="9944"/>
                </a:cubicBezTo>
                <a:cubicBezTo>
                  <a:pt x="1478" y="9966"/>
                  <a:pt x="1726" y="9875"/>
                  <a:pt x="1759" y="9825"/>
                </a:cubicBezTo>
                <a:cubicBezTo>
                  <a:pt x="1798" y="9767"/>
                  <a:pt x="1965" y="9786"/>
                  <a:pt x="2076" y="9859"/>
                </a:cubicBezTo>
                <a:cubicBezTo>
                  <a:pt x="2237" y="9965"/>
                  <a:pt x="2258" y="10142"/>
                  <a:pt x="2131" y="10312"/>
                </a:cubicBezTo>
                <a:lnTo>
                  <a:pt x="2031" y="10445"/>
                </a:lnTo>
                <a:lnTo>
                  <a:pt x="2109" y="10597"/>
                </a:lnTo>
                <a:cubicBezTo>
                  <a:pt x="2154" y="10686"/>
                  <a:pt x="2176" y="10781"/>
                  <a:pt x="2163" y="10827"/>
                </a:cubicBezTo>
                <a:cubicBezTo>
                  <a:pt x="2143" y="10897"/>
                  <a:pt x="2149" y="10901"/>
                  <a:pt x="2222" y="10865"/>
                </a:cubicBezTo>
                <a:cubicBezTo>
                  <a:pt x="2316" y="10818"/>
                  <a:pt x="2452" y="10868"/>
                  <a:pt x="2452" y="10950"/>
                </a:cubicBezTo>
                <a:cubicBezTo>
                  <a:pt x="2452" y="11010"/>
                  <a:pt x="2495" y="11014"/>
                  <a:pt x="2552" y="10962"/>
                </a:cubicBezTo>
                <a:cubicBezTo>
                  <a:pt x="2614" y="10904"/>
                  <a:pt x="2731" y="10940"/>
                  <a:pt x="2735" y="11018"/>
                </a:cubicBezTo>
                <a:cubicBezTo>
                  <a:pt x="2746" y="11225"/>
                  <a:pt x="2752" y="11248"/>
                  <a:pt x="2800" y="11231"/>
                </a:cubicBezTo>
                <a:cubicBezTo>
                  <a:pt x="2828" y="11221"/>
                  <a:pt x="2944" y="11204"/>
                  <a:pt x="3059" y="11191"/>
                </a:cubicBezTo>
                <a:cubicBezTo>
                  <a:pt x="3259" y="11168"/>
                  <a:pt x="3268" y="11168"/>
                  <a:pt x="3317" y="11261"/>
                </a:cubicBezTo>
                <a:cubicBezTo>
                  <a:pt x="3345" y="11314"/>
                  <a:pt x="3416" y="11384"/>
                  <a:pt x="3476" y="11414"/>
                </a:cubicBezTo>
                <a:cubicBezTo>
                  <a:pt x="3558" y="11456"/>
                  <a:pt x="3597" y="11512"/>
                  <a:pt x="3632" y="11642"/>
                </a:cubicBezTo>
                <a:cubicBezTo>
                  <a:pt x="3658" y="11736"/>
                  <a:pt x="3670" y="11825"/>
                  <a:pt x="3660" y="11839"/>
                </a:cubicBezTo>
                <a:cubicBezTo>
                  <a:pt x="3616" y="11905"/>
                  <a:pt x="3597" y="12037"/>
                  <a:pt x="3604" y="12225"/>
                </a:cubicBezTo>
                <a:cubicBezTo>
                  <a:pt x="3611" y="12414"/>
                  <a:pt x="3603" y="12440"/>
                  <a:pt x="3491" y="12547"/>
                </a:cubicBezTo>
                <a:cubicBezTo>
                  <a:pt x="3375" y="12658"/>
                  <a:pt x="3372" y="12666"/>
                  <a:pt x="3426" y="12756"/>
                </a:cubicBezTo>
                <a:cubicBezTo>
                  <a:pt x="3496" y="12873"/>
                  <a:pt x="3683" y="12901"/>
                  <a:pt x="3826" y="12815"/>
                </a:cubicBezTo>
                <a:cubicBezTo>
                  <a:pt x="3915" y="12760"/>
                  <a:pt x="3926" y="12761"/>
                  <a:pt x="3967" y="12813"/>
                </a:cubicBezTo>
                <a:cubicBezTo>
                  <a:pt x="3991" y="12844"/>
                  <a:pt x="4029" y="12869"/>
                  <a:pt x="4049" y="12869"/>
                </a:cubicBezTo>
                <a:cubicBezTo>
                  <a:pt x="4118" y="12869"/>
                  <a:pt x="4190" y="12980"/>
                  <a:pt x="4178" y="13068"/>
                </a:cubicBezTo>
                <a:cubicBezTo>
                  <a:pt x="4171" y="13116"/>
                  <a:pt x="4187" y="13193"/>
                  <a:pt x="4212" y="13237"/>
                </a:cubicBezTo>
                <a:cubicBezTo>
                  <a:pt x="4252" y="13305"/>
                  <a:pt x="4249" y="13327"/>
                  <a:pt x="4197" y="13380"/>
                </a:cubicBezTo>
                <a:cubicBezTo>
                  <a:pt x="4129" y="13449"/>
                  <a:pt x="4111" y="13682"/>
                  <a:pt x="4171" y="13716"/>
                </a:cubicBezTo>
                <a:cubicBezTo>
                  <a:pt x="4192" y="13728"/>
                  <a:pt x="4208" y="13786"/>
                  <a:pt x="4208" y="13845"/>
                </a:cubicBezTo>
                <a:cubicBezTo>
                  <a:pt x="4208" y="13906"/>
                  <a:pt x="4249" y="14001"/>
                  <a:pt x="4302" y="14064"/>
                </a:cubicBezTo>
                <a:cubicBezTo>
                  <a:pt x="4360" y="14135"/>
                  <a:pt x="4397" y="14232"/>
                  <a:pt x="4404" y="14326"/>
                </a:cubicBezTo>
                <a:cubicBezTo>
                  <a:pt x="4413" y="14459"/>
                  <a:pt x="4404" y="14479"/>
                  <a:pt x="4312" y="14521"/>
                </a:cubicBezTo>
                <a:cubicBezTo>
                  <a:pt x="4197" y="14573"/>
                  <a:pt x="4173" y="14688"/>
                  <a:pt x="4273" y="14714"/>
                </a:cubicBezTo>
                <a:cubicBezTo>
                  <a:pt x="4309" y="14724"/>
                  <a:pt x="4459" y="14732"/>
                  <a:pt x="4606" y="14732"/>
                </a:cubicBezTo>
                <a:cubicBezTo>
                  <a:pt x="4823" y="14733"/>
                  <a:pt x="4887" y="14721"/>
                  <a:pt x="4940" y="14666"/>
                </a:cubicBezTo>
                <a:cubicBezTo>
                  <a:pt x="5029" y="14576"/>
                  <a:pt x="5149" y="14580"/>
                  <a:pt x="5360" y="14684"/>
                </a:cubicBezTo>
                <a:cubicBezTo>
                  <a:pt x="5456" y="14731"/>
                  <a:pt x="5574" y="14770"/>
                  <a:pt x="5620" y="14770"/>
                </a:cubicBezTo>
                <a:cubicBezTo>
                  <a:pt x="5667" y="14770"/>
                  <a:pt x="5800" y="14800"/>
                  <a:pt x="5918" y="14837"/>
                </a:cubicBezTo>
                <a:cubicBezTo>
                  <a:pt x="6044" y="14876"/>
                  <a:pt x="6223" y="14902"/>
                  <a:pt x="6348" y="14899"/>
                </a:cubicBezTo>
                <a:cubicBezTo>
                  <a:pt x="6474" y="14896"/>
                  <a:pt x="6583" y="14911"/>
                  <a:pt x="6609" y="14935"/>
                </a:cubicBezTo>
                <a:cubicBezTo>
                  <a:pt x="6692" y="15012"/>
                  <a:pt x="6769" y="14983"/>
                  <a:pt x="6811" y="14857"/>
                </a:cubicBezTo>
                <a:cubicBezTo>
                  <a:pt x="6834" y="14790"/>
                  <a:pt x="6837" y="14726"/>
                  <a:pt x="6820" y="14716"/>
                </a:cubicBezTo>
                <a:cubicBezTo>
                  <a:pt x="6769" y="14687"/>
                  <a:pt x="6806" y="14567"/>
                  <a:pt x="6881" y="14517"/>
                </a:cubicBezTo>
                <a:cubicBezTo>
                  <a:pt x="6934" y="14481"/>
                  <a:pt x="6944" y="14442"/>
                  <a:pt x="6926" y="14344"/>
                </a:cubicBezTo>
                <a:cubicBezTo>
                  <a:pt x="6905" y="14223"/>
                  <a:pt x="6911" y="14216"/>
                  <a:pt x="7061" y="14155"/>
                </a:cubicBezTo>
                <a:cubicBezTo>
                  <a:pt x="7274" y="14068"/>
                  <a:pt x="7568" y="14004"/>
                  <a:pt x="7617" y="14032"/>
                </a:cubicBezTo>
                <a:cubicBezTo>
                  <a:pt x="7640" y="14045"/>
                  <a:pt x="7724" y="14060"/>
                  <a:pt x="7804" y="14066"/>
                </a:cubicBezTo>
                <a:cubicBezTo>
                  <a:pt x="7938" y="14077"/>
                  <a:pt x="7955" y="14068"/>
                  <a:pt x="7991" y="13974"/>
                </a:cubicBezTo>
                <a:cubicBezTo>
                  <a:pt x="8056" y="13802"/>
                  <a:pt x="8114" y="13791"/>
                  <a:pt x="9010" y="13799"/>
                </a:cubicBezTo>
                <a:cubicBezTo>
                  <a:pt x="9714" y="13804"/>
                  <a:pt x="9850" y="13815"/>
                  <a:pt x="9929" y="13865"/>
                </a:cubicBezTo>
                <a:cubicBezTo>
                  <a:pt x="9981" y="13897"/>
                  <a:pt x="10089" y="13923"/>
                  <a:pt x="10171" y="13923"/>
                </a:cubicBezTo>
                <a:cubicBezTo>
                  <a:pt x="10290" y="13923"/>
                  <a:pt x="10327" y="13940"/>
                  <a:pt x="10364" y="14008"/>
                </a:cubicBezTo>
                <a:cubicBezTo>
                  <a:pt x="10423" y="14116"/>
                  <a:pt x="10528" y="14164"/>
                  <a:pt x="10807" y="14215"/>
                </a:cubicBezTo>
                <a:cubicBezTo>
                  <a:pt x="11293" y="14304"/>
                  <a:pt x="11434" y="14362"/>
                  <a:pt x="11605" y="14537"/>
                </a:cubicBezTo>
                <a:cubicBezTo>
                  <a:pt x="11695" y="14629"/>
                  <a:pt x="11800" y="14702"/>
                  <a:pt x="11842" y="14702"/>
                </a:cubicBezTo>
                <a:cubicBezTo>
                  <a:pt x="11882" y="14702"/>
                  <a:pt x="11976" y="14744"/>
                  <a:pt x="12050" y="14797"/>
                </a:cubicBezTo>
                <a:cubicBezTo>
                  <a:pt x="12193" y="14897"/>
                  <a:pt x="12356" y="14912"/>
                  <a:pt x="12726" y="14857"/>
                </a:cubicBezTo>
                <a:cubicBezTo>
                  <a:pt x="12829" y="14841"/>
                  <a:pt x="12904" y="14846"/>
                  <a:pt x="12930" y="14871"/>
                </a:cubicBezTo>
                <a:cubicBezTo>
                  <a:pt x="12953" y="14892"/>
                  <a:pt x="13041" y="14909"/>
                  <a:pt x="13126" y="14909"/>
                </a:cubicBezTo>
                <a:cubicBezTo>
                  <a:pt x="13242" y="14909"/>
                  <a:pt x="13303" y="14888"/>
                  <a:pt x="13369" y="14823"/>
                </a:cubicBezTo>
                <a:cubicBezTo>
                  <a:pt x="13438" y="14755"/>
                  <a:pt x="13493" y="14736"/>
                  <a:pt x="13628" y="14736"/>
                </a:cubicBezTo>
                <a:cubicBezTo>
                  <a:pt x="13805" y="14737"/>
                  <a:pt x="13975" y="14796"/>
                  <a:pt x="13975" y="14857"/>
                </a:cubicBezTo>
                <a:cubicBezTo>
                  <a:pt x="13975" y="14876"/>
                  <a:pt x="13941" y="14907"/>
                  <a:pt x="13897" y="14925"/>
                </a:cubicBezTo>
                <a:cubicBezTo>
                  <a:pt x="13853" y="14944"/>
                  <a:pt x="13817" y="14981"/>
                  <a:pt x="13817" y="15006"/>
                </a:cubicBezTo>
                <a:cubicBezTo>
                  <a:pt x="13817" y="15077"/>
                  <a:pt x="14040" y="15316"/>
                  <a:pt x="14186" y="15402"/>
                </a:cubicBezTo>
                <a:cubicBezTo>
                  <a:pt x="14259" y="15445"/>
                  <a:pt x="14360" y="15508"/>
                  <a:pt x="14412" y="15541"/>
                </a:cubicBezTo>
                <a:cubicBezTo>
                  <a:pt x="14464" y="15574"/>
                  <a:pt x="14542" y="15614"/>
                  <a:pt x="14584" y="15632"/>
                </a:cubicBezTo>
                <a:cubicBezTo>
                  <a:pt x="14666" y="15665"/>
                  <a:pt x="14710" y="15736"/>
                  <a:pt x="14810" y="15992"/>
                </a:cubicBezTo>
                <a:cubicBezTo>
                  <a:pt x="14845" y="16083"/>
                  <a:pt x="14906" y="16173"/>
                  <a:pt x="14942" y="16191"/>
                </a:cubicBezTo>
                <a:cubicBezTo>
                  <a:pt x="15047" y="16243"/>
                  <a:pt x="15349" y="16232"/>
                  <a:pt x="15349" y="16177"/>
                </a:cubicBezTo>
                <a:cubicBezTo>
                  <a:pt x="15349" y="16151"/>
                  <a:pt x="15382" y="16105"/>
                  <a:pt x="15420" y="16072"/>
                </a:cubicBezTo>
                <a:cubicBezTo>
                  <a:pt x="15487" y="16016"/>
                  <a:pt x="15494" y="16017"/>
                  <a:pt x="15562" y="16092"/>
                </a:cubicBezTo>
                <a:cubicBezTo>
                  <a:pt x="15601" y="16136"/>
                  <a:pt x="15683" y="16197"/>
                  <a:pt x="15744" y="16229"/>
                </a:cubicBezTo>
                <a:cubicBezTo>
                  <a:pt x="15805" y="16261"/>
                  <a:pt x="15861" y="16317"/>
                  <a:pt x="15868" y="16352"/>
                </a:cubicBezTo>
                <a:cubicBezTo>
                  <a:pt x="15875" y="16386"/>
                  <a:pt x="15905" y="16441"/>
                  <a:pt x="15935" y="16473"/>
                </a:cubicBezTo>
                <a:cubicBezTo>
                  <a:pt x="15985" y="16524"/>
                  <a:pt x="15983" y="16542"/>
                  <a:pt x="15907" y="16638"/>
                </a:cubicBezTo>
                <a:lnTo>
                  <a:pt x="15820" y="16744"/>
                </a:lnTo>
                <a:lnTo>
                  <a:pt x="15955" y="16873"/>
                </a:lnTo>
                <a:cubicBezTo>
                  <a:pt x="16116" y="17029"/>
                  <a:pt x="16157" y="17133"/>
                  <a:pt x="16081" y="17191"/>
                </a:cubicBezTo>
                <a:cubicBezTo>
                  <a:pt x="16040" y="17222"/>
                  <a:pt x="16032" y="17276"/>
                  <a:pt x="16048" y="17400"/>
                </a:cubicBezTo>
                <a:cubicBezTo>
                  <a:pt x="16071" y="17581"/>
                  <a:pt x="16066" y="17590"/>
                  <a:pt x="15766" y="17823"/>
                </a:cubicBezTo>
                <a:cubicBezTo>
                  <a:pt x="15674" y="17894"/>
                  <a:pt x="15617" y="17912"/>
                  <a:pt x="15538" y="17897"/>
                </a:cubicBezTo>
                <a:cubicBezTo>
                  <a:pt x="15479" y="17886"/>
                  <a:pt x="15422" y="17894"/>
                  <a:pt x="15407" y="17915"/>
                </a:cubicBezTo>
                <a:cubicBezTo>
                  <a:pt x="15393" y="17936"/>
                  <a:pt x="15346" y="17955"/>
                  <a:pt x="15301" y="17955"/>
                </a:cubicBezTo>
                <a:cubicBezTo>
                  <a:pt x="15252" y="17956"/>
                  <a:pt x="15178" y="18007"/>
                  <a:pt x="15116" y="18082"/>
                </a:cubicBezTo>
                <a:cubicBezTo>
                  <a:pt x="14930" y="18310"/>
                  <a:pt x="15008" y="18639"/>
                  <a:pt x="15249" y="18644"/>
                </a:cubicBezTo>
                <a:cubicBezTo>
                  <a:pt x="15285" y="18644"/>
                  <a:pt x="15324" y="18673"/>
                  <a:pt x="15338" y="18706"/>
                </a:cubicBezTo>
                <a:cubicBezTo>
                  <a:pt x="15378" y="18805"/>
                  <a:pt x="15509" y="18957"/>
                  <a:pt x="15555" y="18957"/>
                </a:cubicBezTo>
                <a:cubicBezTo>
                  <a:pt x="15578" y="18957"/>
                  <a:pt x="15637" y="18994"/>
                  <a:pt x="15683" y="19040"/>
                </a:cubicBezTo>
                <a:cubicBezTo>
                  <a:pt x="15753" y="19109"/>
                  <a:pt x="15759" y="19135"/>
                  <a:pt x="15725" y="19195"/>
                </a:cubicBezTo>
                <a:cubicBezTo>
                  <a:pt x="15702" y="19235"/>
                  <a:pt x="15670" y="19267"/>
                  <a:pt x="15655" y="19267"/>
                </a:cubicBezTo>
                <a:cubicBezTo>
                  <a:pt x="15640" y="19267"/>
                  <a:pt x="15588" y="19334"/>
                  <a:pt x="15540" y="19416"/>
                </a:cubicBezTo>
                <a:lnTo>
                  <a:pt x="15453" y="19567"/>
                </a:lnTo>
                <a:lnTo>
                  <a:pt x="15542" y="19656"/>
                </a:lnTo>
                <a:cubicBezTo>
                  <a:pt x="15591" y="19705"/>
                  <a:pt x="15674" y="19752"/>
                  <a:pt x="15725" y="19758"/>
                </a:cubicBezTo>
                <a:cubicBezTo>
                  <a:pt x="15805" y="19769"/>
                  <a:pt x="15815" y="19786"/>
                  <a:pt x="15805" y="19883"/>
                </a:cubicBezTo>
                <a:cubicBezTo>
                  <a:pt x="15795" y="19976"/>
                  <a:pt x="15805" y="19994"/>
                  <a:pt x="15866" y="19994"/>
                </a:cubicBezTo>
                <a:cubicBezTo>
                  <a:pt x="15911" y="19994"/>
                  <a:pt x="15971" y="20043"/>
                  <a:pt x="16018" y="20116"/>
                </a:cubicBezTo>
                <a:cubicBezTo>
                  <a:pt x="16060" y="20183"/>
                  <a:pt x="16115" y="20237"/>
                  <a:pt x="16140" y="20237"/>
                </a:cubicBezTo>
                <a:cubicBezTo>
                  <a:pt x="16249" y="20237"/>
                  <a:pt x="16580" y="20415"/>
                  <a:pt x="16605" y="20487"/>
                </a:cubicBezTo>
                <a:cubicBezTo>
                  <a:pt x="16619" y="20529"/>
                  <a:pt x="16671" y="20592"/>
                  <a:pt x="16720" y="20627"/>
                </a:cubicBezTo>
                <a:cubicBezTo>
                  <a:pt x="16833" y="20710"/>
                  <a:pt x="16830" y="20768"/>
                  <a:pt x="16713" y="20853"/>
                </a:cubicBezTo>
                <a:cubicBezTo>
                  <a:pt x="16642" y="20905"/>
                  <a:pt x="16620" y="20953"/>
                  <a:pt x="16620" y="21056"/>
                </a:cubicBezTo>
                <a:cubicBezTo>
                  <a:pt x="16620" y="21130"/>
                  <a:pt x="16599" y="21210"/>
                  <a:pt x="16574" y="21233"/>
                </a:cubicBezTo>
                <a:cubicBezTo>
                  <a:pt x="16538" y="21266"/>
                  <a:pt x="16538" y="21290"/>
                  <a:pt x="16574" y="21344"/>
                </a:cubicBezTo>
                <a:cubicBezTo>
                  <a:pt x="16599" y="21381"/>
                  <a:pt x="16620" y="21431"/>
                  <a:pt x="16620" y="21456"/>
                </a:cubicBezTo>
                <a:cubicBezTo>
                  <a:pt x="16620" y="21481"/>
                  <a:pt x="16640" y="21522"/>
                  <a:pt x="16665" y="21545"/>
                </a:cubicBezTo>
                <a:cubicBezTo>
                  <a:pt x="16691" y="21568"/>
                  <a:pt x="16735" y="21579"/>
                  <a:pt x="16763" y="21569"/>
                </a:cubicBezTo>
                <a:cubicBezTo>
                  <a:pt x="16791" y="21559"/>
                  <a:pt x="16828" y="21551"/>
                  <a:pt x="16846" y="21551"/>
                </a:cubicBezTo>
                <a:cubicBezTo>
                  <a:pt x="16864" y="21551"/>
                  <a:pt x="16962" y="21471"/>
                  <a:pt x="17065" y="21374"/>
                </a:cubicBezTo>
                <a:cubicBezTo>
                  <a:pt x="17225" y="21224"/>
                  <a:pt x="17269" y="21202"/>
                  <a:pt x="17352" y="21221"/>
                </a:cubicBezTo>
                <a:cubicBezTo>
                  <a:pt x="17430" y="21239"/>
                  <a:pt x="17485" y="21217"/>
                  <a:pt x="17622" y="21112"/>
                </a:cubicBezTo>
                <a:cubicBezTo>
                  <a:pt x="17716" y="21040"/>
                  <a:pt x="17809" y="20970"/>
                  <a:pt x="17830" y="20957"/>
                </a:cubicBezTo>
                <a:cubicBezTo>
                  <a:pt x="17851" y="20944"/>
                  <a:pt x="17865" y="20874"/>
                  <a:pt x="17861" y="20800"/>
                </a:cubicBezTo>
                <a:cubicBezTo>
                  <a:pt x="17854" y="20693"/>
                  <a:pt x="17872" y="20648"/>
                  <a:pt x="17958" y="20571"/>
                </a:cubicBezTo>
                <a:cubicBezTo>
                  <a:pt x="18051" y="20489"/>
                  <a:pt x="18081" y="20482"/>
                  <a:pt x="18169" y="20513"/>
                </a:cubicBezTo>
                <a:cubicBezTo>
                  <a:pt x="18328" y="20568"/>
                  <a:pt x="18517" y="20556"/>
                  <a:pt x="18558" y="20489"/>
                </a:cubicBezTo>
                <a:cubicBezTo>
                  <a:pt x="18578" y="20456"/>
                  <a:pt x="18660" y="20412"/>
                  <a:pt x="18738" y="20392"/>
                </a:cubicBezTo>
                <a:cubicBezTo>
                  <a:pt x="18828" y="20369"/>
                  <a:pt x="18898" y="20323"/>
                  <a:pt x="18927" y="20269"/>
                </a:cubicBezTo>
                <a:cubicBezTo>
                  <a:pt x="18954" y="20219"/>
                  <a:pt x="19007" y="20185"/>
                  <a:pt x="19053" y="20185"/>
                </a:cubicBezTo>
                <a:cubicBezTo>
                  <a:pt x="19098" y="20184"/>
                  <a:pt x="19179" y="20131"/>
                  <a:pt x="19238" y="20064"/>
                </a:cubicBezTo>
                <a:cubicBezTo>
                  <a:pt x="19342" y="19946"/>
                  <a:pt x="19344" y="19945"/>
                  <a:pt x="19421" y="20010"/>
                </a:cubicBezTo>
                <a:cubicBezTo>
                  <a:pt x="19496" y="20073"/>
                  <a:pt x="19502" y="20073"/>
                  <a:pt x="19575" y="20012"/>
                </a:cubicBezTo>
                <a:cubicBezTo>
                  <a:pt x="19677" y="19927"/>
                  <a:pt x="19828" y="19922"/>
                  <a:pt x="19977" y="20000"/>
                </a:cubicBezTo>
                <a:cubicBezTo>
                  <a:pt x="20093" y="20060"/>
                  <a:pt x="20106" y="20061"/>
                  <a:pt x="20196" y="20006"/>
                </a:cubicBezTo>
                <a:cubicBezTo>
                  <a:pt x="20263" y="19966"/>
                  <a:pt x="20376" y="19947"/>
                  <a:pt x="20559" y="19945"/>
                </a:cubicBezTo>
                <a:lnTo>
                  <a:pt x="20824" y="19943"/>
                </a:lnTo>
                <a:lnTo>
                  <a:pt x="20881" y="19798"/>
                </a:lnTo>
                <a:cubicBezTo>
                  <a:pt x="20913" y="19720"/>
                  <a:pt x="20967" y="19626"/>
                  <a:pt x="21003" y="19589"/>
                </a:cubicBezTo>
                <a:cubicBezTo>
                  <a:pt x="21038" y="19553"/>
                  <a:pt x="21088" y="19473"/>
                  <a:pt x="21111" y="19412"/>
                </a:cubicBezTo>
                <a:cubicBezTo>
                  <a:pt x="21149" y="19312"/>
                  <a:pt x="21143" y="19294"/>
                  <a:pt x="21059" y="19233"/>
                </a:cubicBezTo>
                <a:cubicBezTo>
                  <a:pt x="20959" y="19160"/>
                  <a:pt x="20906" y="19037"/>
                  <a:pt x="20961" y="19006"/>
                </a:cubicBezTo>
                <a:cubicBezTo>
                  <a:pt x="20980" y="18995"/>
                  <a:pt x="20996" y="18961"/>
                  <a:pt x="20996" y="18929"/>
                </a:cubicBezTo>
                <a:cubicBezTo>
                  <a:pt x="20997" y="18869"/>
                  <a:pt x="21413" y="18438"/>
                  <a:pt x="21470" y="18438"/>
                </a:cubicBezTo>
                <a:cubicBezTo>
                  <a:pt x="21524" y="18438"/>
                  <a:pt x="21596" y="18219"/>
                  <a:pt x="21554" y="18181"/>
                </a:cubicBezTo>
                <a:cubicBezTo>
                  <a:pt x="21534" y="18162"/>
                  <a:pt x="21518" y="18064"/>
                  <a:pt x="21518" y="17962"/>
                </a:cubicBezTo>
                <a:cubicBezTo>
                  <a:pt x="21518" y="17756"/>
                  <a:pt x="21475" y="17659"/>
                  <a:pt x="21344" y="17563"/>
                </a:cubicBezTo>
                <a:cubicBezTo>
                  <a:pt x="21296" y="17528"/>
                  <a:pt x="21257" y="17478"/>
                  <a:pt x="21257" y="17452"/>
                </a:cubicBezTo>
                <a:cubicBezTo>
                  <a:pt x="21257" y="17423"/>
                  <a:pt x="21194" y="17396"/>
                  <a:pt x="21092" y="17382"/>
                </a:cubicBezTo>
                <a:cubicBezTo>
                  <a:pt x="20962" y="17364"/>
                  <a:pt x="20903" y="17332"/>
                  <a:pt x="20818" y="17233"/>
                </a:cubicBezTo>
                <a:cubicBezTo>
                  <a:pt x="20758" y="17164"/>
                  <a:pt x="20697" y="17083"/>
                  <a:pt x="20683" y="17054"/>
                </a:cubicBezTo>
                <a:cubicBezTo>
                  <a:pt x="20619" y="16923"/>
                  <a:pt x="20403" y="16690"/>
                  <a:pt x="20344" y="16690"/>
                </a:cubicBezTo>
                <a:cubicBezTo>
                  <a:pt x="20242" y="16689"/>
                  <a:pt x="20213" y="16603"/>
                  <a:pt x="20186" y="16219"/>
                </a:cubicBezTo>
                <a:cubicBezTo>
                  <a:pt x="20170" y="16002"/>
                  <a:pt x="20142" y="15848"/>
                  <a:pt x="20114" y="15827"/>
                </a:cubicBezTo>
                <a:cubicBezTo>
                  <a:pt x="20088" y="15808"/>
                  <a:pt x="20058" y="15730"/>
                  <a:pt x="20046" y="15654"/>
                </a:cubicBezTo>
                <a:cubicBezTo>
                  <a:pt x="20035" y="15578"/>
                  <a:pt x="20018" y="15477"/>
                  <a:pt x="20010" y="15430"/>
                </a:cubicBezTo>
                <a:cubicBezTo>
                  <a:pt x="20001" y="15384"/>
                  <a:pt x="20012" y="15318"/>
                  <a:pt x="20033" y="15286"/>
                </a:cubicBezTo>
                <a:cubicBezTo>
                  <a:pt x="20063" y="15241"/>
                  <a:pt x="20057" y="15205"/>
                  <a:pt x="20010" y="15139"/>
                </a:cubicBezTo>
                <a:cubicBezTo>
                  <a:pt x="19975" y="15090"/>
                  <a:pt x="19947" y="15000"/>
                  <a:pt x="19947" y="14937"/>
                </a:cubicBezTo>
                <a:cubicBezTo>
                  <a:pt x="19946" y="14875"/>
                  <a:pt x="19925" y="14798"/>
                  <a:pt x="19899" y="14766"/>
                </a:cubicBezTo>
                <a:cubicBezTo>
                  <a:pt x="19873" y="14735"/>
                  <a:pt x="19854" y="14634"/>
                  <a:pt x="19857" y="14543"/>
                </a:cubicBezTo>
                <a:cubicBezTo>
                  <a:pt x="19863" y="14410"/>
                  <a:pt x="19881" y="14372"/>
                  <a:pt x="19944" y="14350"/>
                </a:cubicBezTo>
                <a:cubicBezTo>
                  <a:pt x="20012" y="14327"/>
                  <a:pt x="20023" y="14295"/>
                  <a:pt x="20023" y="14119"/>
                </a:cubicBezTo>
                <a:cubicBezTo>
                  <a:pt x="20023" y="13979"/>
                  <a:pt x="20004" y="13900"/>
                  <a:pt x="19966" y="13871"/>
                </a:cubicBezTo>
                <a:cubicBezTo>
                  <a:pt x="19935" y="13847"/>
                  <a:pt x="19910" y="13807"/>
                  <a:pt x="19910" y="13781"/>
                </a:cubicBezTo>
                <a:cubicBezTo>
                  <a:pt x="19910" y="13754"/>
                  <a:pt x="19886" y="13732"/>
                  <a:pt x="19857" y="13732"/>
                </a:cubicBezTo>
                <a:cubicBezTo>
                  <a:pt x="19829" y="13732"/>
                  <a:pt x="19772" y="13671"/>
                  <a:pt x="19731" y="13595"/>
                </a:cubicBezTo>
                <a:cubicBezTo>
                  <a:pt x="19666" y="13473"/>
                  <a:pt x="19666" y="13453"/>
                  <a:pt x="19716" y="13414"/>
                </a:cubicBezTo>
                <a:cubicBezTo>
                  <a:pt x="19747" y="13390"/>
                  <a:pt x="19804" y="13368"/>
                  <a:pt x="19842" y="13366"/>
                </a:cubicBezTo>
                <a:cubicBezTo>
                  <a:pt x="19880" y="13364"/>
                  <a:pt x="19952" y="13358"/>
                  <a:pt x="20001" y="13356"/>
                </a:cubicBezTo>
                <a:cubicBezTo>
                  <a:pt x="20106" y="13351"/>
                  <a:pt x="20135" y="13299"/>
                  <a:pt x="20107" y="13167"/>
                </a:cubicBezTo>
                <a:cubicBezTo>
                  <a:pt x="20095" y="13108"/>
                  <a:pt x="20051" y="13055"/>
                  <a:pt x="19992" y="13030"/>
                </a:cubicBezTo>
                <a:cubicBezTo>
                  <a:pt x="19817" y="12956"/>
                  <a:pt x="19536" y="12667"/>
                  <a:pt x="19536" y="12559"/>
                </a:cubicBezTo>
                <a:cubicBezTo>
                  <a:pt x="19536" y="12505"/>
                  <a:pt x="19512" y="12444"/>
                  <a:pt x="19484" y="12422"/>
                </a:cubicBezTo>
                <a:cubicBezTo>
                  <a:pt x="19447" y="12394"/>
                  <a:pt x="19442" y="12349"/>
                  <a:pt x="19462" y="12265"/>
                </a:cubicBezTo>
                <a:cubicBezTo>
                  <a:pt x="19486" y="12167"/>
                  <a:pt x="19480" y="12145"/>
                  <a:pt x="19421" y="12131"/>
                </a:cubicBezTo>
                <a:cubicBezTo>
                  <a:pt x="19346" y="12112"/>
                  <a:pt x="19322" y="11989"/>
                  <a:pt x="19388" y="11952"/>
                </a:cubicBezTo>
                <a:cubicBezTo>
                  <a:pt x="19447" y="11918"/>
                  <a:pt x="19356" y="11830"/>
                  <a:pt x="19260" y="11829"/>
                </a:cubicBezTo>
                <a:cubicBezTo>
                  <a:pt x="19216" y="11828"/>
                  <a:pt x="19134" y="11791"/>
                  <a:pt x="19075" y="11746"/>
                </a:cubicBezTo>
                <a:cubicBezTo>
                  <a:pt x="18974" y="11670"/>
                  <a:pt x="18967" y="11651"/>
                  <a:pt x="18967" y="11402"/>
                </a:cubicBezTo>
                <a:cubicBezTo>
                  <a:pt x="18967" y="11164"/>
                  <a:pt x="18958" y="11126"/>
                  <a:pt x="18860" y="11012"/>
                </a:cubicBezTo>
                <a:cubicBezTo>
                  <a:pt x="18801" y="10943"/>
                  <a:pt x="18751" y="10872"/>
                  <a:pt x="18751" y="10855"/>
                </a:cubicBezTo>
                <a:cubicBezTo>
                  <a:pt x="18751" y="10838"/>
                  <a:pt x="18692" y="10802"/>
                  <a:pt x="18621" y="10775"/>
                </a:cubicBezTo>
                <a:cubicBezTo>
                  <a:pt x="18464" y="10714"/>
                  <a:pt x="18479" y="10640"/>
                  <a:pt x="18662" y="10569"/>
                </a:cubicBezTo>
                <a:cubicBezTo>
                  <a:pt x="18822" y="10508"/>
                  <a:pt x="18829" y="10408"/>
                  <a:pt x="18680" y="10310"/>
                </a:cubicBezTo>
                <a:cubicBezTo>
                  <a:pt x="18619" y="10270"/>
                  <a:pt x="18557" y="10203"/>
                  <a:pt x="18543" y="10161"/>
                </a:cubicBezTo>
                <a:cubicBezTo>
                  <a:pt x="18528" y="10119"/>
                  <a:pt x="18489" y="10066"/>
                  <a:pt x="18456" y="10044"/>
                </a:cubicBezTo>
                <a:cubicBezTo>
                  <a:pt x="18402" y="10008"/>
                  <a:pt x="18403" y="9998"/>
                  <a:pt x="18462" y="9938"/>
                </a:cubicBezTo>
                <a:cubicBezTo>
                  <a:pt x="18557" y="9841"/>
                  <a:pt x="18542" y="9746"/>
                  <a:pt x="18415" y="9634"/>
                </a:cubicBezTo>
                <a:cubicBezTo>
                  <a:pt x="18353" y="9579"/>
                  <a:pt x="18304" y="9509"/>
                  <a:pt x="18304" y="9477"/>
                </a:cubicBezTo>
                <a:cubicBezTo>
                  <a:pt x="18304" y="9445"/>
                  <a:pt x="18243" y="9351"/>
                  <a:pt x="18171" y="9268"/>
                </a:cubicBezTo>
                <a:cubicBezTo>
                  <a:pt x="18043" y="9119"/>
                  <a:pt x="18009" y="9016"/>
                  <a:pt x="18073" y="8980"/>
                </a:cubicBezTo>
                <a:cubicBezTo>
                  <a:pt x="18091" y="8970"/>
                  <a:pt x="18114" y="8857"/>
                  <a:pt x="18126" y="8728"/>
                </a:cubicBezTo>
                <a:cubicBezTo>
                  <a:pt x="18143" y="8525"/>
                  <a:pt x="18159" y="8485"/>
                  <a:pt x="18252" y="8416"/>
                </a:cubicBezTo>
                <a:cubicBezTo>
                  <a:pt x="18310" y="8373"/>
                  <a:pt x="18378" y="8336"/>
                  <a:pt x="18402" y="8336"/>
                </a:cubicBezTo>
                <a:cubicBezTo>
                  <a:pt x="18463" y="8336"/>
                  <a:pt x="18713" y="8071"/>
                  <a:pt x="18719" y="8000"/>
                </a:cubicBezTo>
                <a:cubicBezTo>
                  <a:pt x="18735" y="7818"/>
                  <a:pt x="18700" y="7656"/>
                  <a:pt x="18630" y="7585"/>
                </a:cubicBezTo>
                <a:cubicBezTo>
                  <a:pt x="18558" y="7514"/>
                  <a:pt x="18557" y="7503"/>
                  <a:pt x="18612" y="7447"/>
                </a:cubicBezTo>
                <a:cubicBezTo>
                  <a:pt x="18701" y="7356"/>
                  <a:pt x="18766" y="7101"/>
                  <a:pt x="18758" y="6867"/>
                </a:cubicBezTo>
                <a:cubicBezTo>
                  <a:pt x="18752" y="6689"/>
                  <a:pt x="18735" y="6647"/>
                  <a:pt x="18638" y="6555"/>
                </a:cubicBezTo>
                <a:cubicBezTo>
                  <a:pt x="18577" y="6497"/>
                  <a:pt x="18528" y="6411"/>
                  <a:pt x="18528" y="6366"/>
                </a:cubicBezTo>
                <a:cubicBezTo>
                  <a:pt x="18528" y="6321"/>
                  <a:pt x="18507" y="6232"/>
                  <a:pt x="18482" y="6169"/>
                </a:cubicBezTo>
                <a:cubicBezTo>
                  <a:pt x="18444" y="6072"/>
                  <a:pt x="18418" y="6054"/>
                  <a:pt x="18319" y="6054"/>
                </a:cubicBezTo>
                <a:cubicBezTo>
                  <a:pt x="18130" y="6054"/>
                  <a:pt x="17989" y="5851"/>
                  <a:pt x="18100" y="5738"/>
                </a:cubicBezTo>
                <a:cubicBezTo>
                  <a:pt x="18156" y="5681"/>
                  <a:pt x="18155" y="5669"/>
                  <a:pt x="18076" y="5565"/>
                </a:cubicBezTo>
                <a:cubicBezTo>
                  <a:pt x="17987" y="5450"/>
                  <a:pt x="17927" y="5236"/>
                  <a:pt x="17917" y="4998"/>
                </a:cubicBezTo>
                <a:cubicBezTo>
                  <a:pt x="17911" y="4866"/>
                  <a:pt x="17914" y="4860"/>
                  <a:pt x="18013" y="4869"/>
                </a:cubicBezTo>
                <a:cubicBezTo>
                  <a:pt x="18102" y="4878"/>
                  <a:pt x="18121" y="4864"/>
                  <a:pt x="18141" y="4773"/>
                </a:cubicBezTo>
                <a:cubicBezTo>
                  <a:pt x="18156" y="4705"/>
                  <a:pt x="18200" y="4649"/>
                  <a:pt x="18265" y="4618"/>
                </a:cubicBezTo>
                <a:cubicBezTo>
                  <a:pt x="18326" y="4589"/>
                  <a:pt x="18380" y="4524"/>
                  <a:pt x="18402" y="4455"/>
                </a:cubicBezTo>
                <a:cubicBezTo>
                  <a:pt x="18427" y="4373"/>
                  <a:pt x="18476" y="4324"/>
                  <a:pt x="18573" y="4282"/>
                </a:cubicBezTo>
                <a:cubicBezTo>
                  <a:pt x="18648" y="4249"/>
                  <a:pt x="18720" y="4204"/>
                  <a:pt x="18734" y="4183"/>
                </a:cubicBezTo>
                <a:cubicBezTo>
                  <a:pt x="18748" y="4162"/>
                  <a:pt x="18717" y="4064"/>
                  <a:pt x="18665" y="3966"/>
                </a:cubicBezTo>
                <a:cubicBezTo>
                  <a:pt x="18507" y="3671"/>
                  <a:pt x="18516" y="3518"/>
                  <a:pt x="18693" y="3441"/>
                </a:cubicBezTo>
                <a:cubicBezTo>
                  <a:pt x="18967" y="3320"/>
                  <a:pt x="18992" y="3207"/>
                  <a:pt x="18788" y="3022"/>
                </a:cubicBezTo>
                <a:cubicBezTo>
                  <a:pt x="18728" y="2967"/>
                  <a:pt x="18678" y="2888"/>
                  <a:pt x="18678" y="2845"/>
                </a:cubicBezTo>
                <a:cubicBezTo>
                  <a:pt x="18677" y="2802"/>
                  <a:pt x="18635" y="2745"/>
                  <a:pt x="18582" y="2712"/>
                </a:cubicBezTo>
                <a:cubicBezTo>
                  <a:pt x="18519" y="2674"/>
                  <a:pt x="18494" y="2634"/>
                  <a:pt x="18508" y="2594"/>
                </a:cubicBezTo>
                <a:cubicBezTo>
                  <a:pt x="18537" y="2510"/>
                  <a:pt x="18377" y="2187"/>
                  <a:pt x="18241" y="2052"/>
                </a:cubicBezTo>
                <a:cubicBezTo>
                  <a:pt x="18168" y="1981"/>
                  <a:pt x="18078" y="1934"/>
                  <a:pt x="17982" y="1920"/>
                </a:cubicBezTo>
                <a:cubicBezTo>
                  <a:pt x="17752" y="1884"/>
                  <a:pt x="17734" y="1876"/>
                  <a:pt x="17761" y="1799"/>
                </a:cubicBezTo>
                <a:cubicBezTo>
                  <a:pt x="17785" y="1728"/>
                  <a:pt x="17661" y="1594"/>
                  <a:pt x="17569" y="1592"/>
                </a:cubicBezTo>
                <a:cubicBezTo>
                  <a:pt x="17476" y="1589"/>
                  <a:pt x="17408" y="1469"/>
                  <a:pt x="17430" y="1344"/>
                </a:cubicBezTo>
                <a:cubicBezTo>
                  <a:pt x="17450" y="1231"/>
                  <a:pt x="17442" y="1215"/>
                  <a:pt x="17333" y="1165"/>
                </a:cubicBezTo>
                <a:cubicBezTo>
                  <a:pt x="17220" y="1113"/>
                  <a:pt x="17207" y="1112"/>
                  <a:pt x="17107" y="1181"/>
                </a:cubicBezTo>
                <a:cubicBezTo>
                  <a:pt x="17026" y="1236"/>
                  <a:pt x="16970" y="1248"/>
                  <a:pt x="16878" y="1231"/>
                </a:cubicBezTo>
                <a:cubicBezTo>
                  <a:pt x="16784" y="1214"/>
                  <a:pt x="16738" y="1227"/>
                  <a:pt x="16670" y="1286"/>
                </a:cubicBezTo>
                <a:cubicBezTo>
                  <a:pt x="16622" y="1327"/>
                  <a:pt x="16583" y="1380"/>
                  <a:pt x="16583" y="1405"/>
                </a:cubicBezTo>
                <a:cubicBezTo>
                  <a:pt x="16583" y="1429"/>
                  <a:pt x="16531" y="1520"/>
                  <a:pt x="16468" y="1608"/>
                </a:cubicBezTo>
                <a:cubicBezTo>
                  <a:pt x="16354" y="1764"/>
                  <a:pt x="16348" y="1766"/>
                  <a:pt x="16192" y="1745"/>
                </a:cubicBezTo>
                <a:cubicBezTo>
                  <a:pt x="16066" y="1727"/>
                  <a:pt x="16027" y="1735"/>
                  <a:pt x="16009" y="1779"/>
                </a:cubicBezTo>
                <a:cubicBezTo>
                  <a:pt x="15997" y="1809"/>
                  <a:pt x="15963" y="1833"/>
                  <a:pt x="15933" y="1833"/>
                </a:cubicBezTo>
                <a:cubicBezTo>
                  <a:pt x="15903" y="1833"/>
                  <a:pt x="15852" y="1868"/>
                  <a:pt x="15820" y="1910"/>
                </a:cubicBezTo>
                <a:cubicBezTo>
                  <a:pt x="15786" y="1955"/>
                  <a:pt x="15721" y="1987"/>
                  <a:pt x="15662" y="1988"/>
                </a:cubicBezTo>
                <a:cubicBezTo>
                  <a:pt x="15584" y="1989"/>
                  <a:pt x="15554" y="2012"/>
                  <a:pt x="15527" y="2093"/>
                </a:cubicBezTo>
                <a:cubicBezTo>
                  <a:pt x="15482" y="2227"/>
                  <a:pt x="15474" y="2245"/>
                  <a:pt x="15394" y="2366"/>
                </a:cubicBezTo>
                <a:cubicBezTo>
                  <a:pt x="15322" y="2476"/>
                  <a:pt x="15062" y="2631"/>
                  <a:pt x="14990" y="2606"/>
                </a:cubicBezTo>
                <a:cubicBezTo>
                  <a:pt x="14945" y="2590"/>
                  <a:pt x="14877" y="2723"/>
                  <a:pt x="14914" y="2757"/>
                </a:cubicBezTo>
                <a:cubicBezTo>
                  <a:pt x="14925" y="2767"/>
                  <a:pt x="14990" y="2786"/>
                  <a:pt x="15057" y="2799"/>
                </a:cubicBezTo>
                <a:cubicBezTo>
                  <a:pt x="15156" y="2817"/>
                  <a:pt x="15183" y="2840"/>
                  <a:pt x="15192" y="2916"/>
                </a:cubicBezTo>
                <a:cubicBezTo>
                  <a:pt x="15199" y="2969"/>
                  <a:pt x="15228" y="3010"/>
                  <a:pt x="15260" y="3010"/>
                </a:cubicBezTo>
                <a:cubicBezTo>
                  <a:pt x="15289" y="3010"/>
                  <a:pt x="15341" y="3062"/>
                  <a:pt x="15375" y="3127"/>
                </a:cubicBezTo>
                <a:cubicBezTo>
                  <a:pt x="15434" y="3243"/>
                  <a:pt x="15433" y="3248"/>
                  <a:pt x="15318" y="3421"/>
                </a:cubicBezTo>
                <a:cubicBezTo>
                  <a:pt x="15225" y="3561"/>
                  <a:pt x="15202" y="3631"/>
                  <a:pt x="15210" y="3757"/>
                </a:cubicBezTo>
                <a:lnTo>
                  <a:pt x="15218" y="3914"/>
                </a:lnTo>
                <a:lnTo>
                  <a:pt x="15034" y="3972"/>
                </a:lnTo>
                <a:cubicBezTo>
                  <a:pt x="14875" y="4022"/>
                  <a:pt x="14843" y="4046"/>
                  <a:pt x="14816" y="4145"/>
                </a:cubicBezTo>
                <a:cubicBezTo>
                  <a:pt x="14796" y="4218"/>
                  <a:pt x="14798" y="4277"/>
                  <a:pt x="14823" y="4304"/>
                </a:cubicBezTo>
                <a:cubicBezTo>
                  <a:pt x="14869" y="4355"/>
                  <a:pt x="14750" y="4472"/>
                  <a:pt x="14599" y="4525"/>
                </a:cubicBezTo>
                <a:cubicBezTo>
                  <a:pt x="14492" y="4563"/>
                  <a:pt x="14208" y="4527"/>
                  <a:pt x="14143" y="4467"/>
                </a:cubicBezTo>
                <a:cubicBezTo>
                  <a:pt x="14080" y="4409"/>
                  <a:pt x="14016" y="4420"/>
                  <a:pt x="13932" y="4503"/>
                </a:cubicBezTo>
                <a:cubicBezTo>
                  <a:pt x="13890" y="4545"/>
                  <a:pt x="13802" y="4581"/>
                  <a:pt x="13734" y="4586"/>
                </a:cubicBezTo>
                <a:cubicBezTo>
                  <a:pt x="13667" y="4590"/>
                  <a:pt x="13547" y="4611"/>
                  <a:pt x="13467" y="4630"/>
                </a:cubicBezTo>
                <a:cubicBezTo>
                  <a:pt x="13374" y="4652"/>
                  <a:pt x="13288" y="4653"/>
                  <a:pt x="13228" y="4632"/>
                </a:cubicBezTo>
                <a:cubicBezTo>
                  <a:pt x="13114" y="4592"/>
                  <a:pt x="13015" y="4619"/>
                  <a:pt x="12854" y="4732"/>
                </a:cubicBezTo>
                <a:cubicBezTo>
                  <a:pt x="12787" y="4780"/>
                  <a:pt x="12693" y="4819"/>
                  <a:pt x="12648" y="4821"/>
                </a:cubicBezTo>
                <a:cubicBezTo>
                  <a:pt x="12575" y="4824"/>
                  <a:pt x="12564" y="4846"/>
                  <a:pt x="12561" y="4988"/>
                </a:cubicBezTo>
                <a:cubicBezTo>
                  <a:pt x="12558" y="5136"/>
                  <a:pt x="12543" y="5159"/>
                  <a:pt x="12380" y="5290"/>
                </a:cubicBezTo>
                <a:cubicBezTo>
                  <a:pt x="12283" y="5368"/>
                  <a:pt x="12137" y="5463"/>
                  <a:pt x="12057" y="5501"/>
                </a:cubicBezTo>
                <a:lnTo>
                  <a:pt x="11911" y="5571"/>
                </a:lnTo>
                <a:lnTo>
                  <a:pt x="11733" y="5487"/>
                </a:lnTo>
                <a:cubicBezTo>
                  <a:pt x="11635" y="5441"/>
                  <a:pt x="11530" y="5366"/>
                  <a:pt x="11500" y="5322"/>
                </a:cubicBezTo>
                <a:cubicBezTo>
                  <a:pt x="11368" y="5126"/>
                  <a:pt x="11311" y="5010"/>
                  <a:pt x="11290" y="4883"/>
                </a:cubicBezTo>
                <a:cubicBezTo>
                  <a:pt x="11271" y="4775"/>
                  <a:pt x="11193" y="4671"/>
                  <a:pt x="10903" y="4370"/>
                </a:cubicBezTo>
                <a:cubicBezTo>
                  <a:pt x="10703" y="4163"/>
                  <a:pt x="10520" y="3960"/>
                  <a:pt x="10497" y="3920"/>
                </a:cubicBezTo>
                <a:cubicBezTo>
                  <a:pt x="10461" y="3859"/>
                  <a:pt x="10428" y="3850"/>
                  <a:pt x="10312" y="3863"/>
                </a:cubicBezTo>
                <a:cubicBezTo>
                  <a:pt x="10193" y="3877"/>
                  <a:pt x="10148" y="3861"/>
                  <a:pt x="10023" y="3765"/>
                </a:cubicBezTo>
                <a:cubicBezTo>
                  <a:pt x="9861" y="3639"/>
                  <a:pt x="9571" y="3571"/>
                  <a:pt x="9171" y="3565"/>
                </a:cubicBezTo>
                <a:cubicBezTo>
                  <a:pt x="9017" y="3563"/>
                  <a:pt x="8949" y="3547"/>
                  <a:pt x="8934" y="3511"/>
                </a:cubicBezTo>
                <a:cubicBezTo>
                  <a:pt x="8923" y="3483"/>
                  <a:pt x="8811" y="3435"/>
                  <a:pt x="8686" y="3402"/>
                </a:cubicBezTo>
                <a:cubicBezTo>
                  <a:pt x="8507" y="3356"/>
                  <a:pt x="8447" y="3322"/>
                  <a:pt x="8400" y="3242"/>
                </a:cubicBezTo>
                <a:cubicBezTo>
                  <a:pt x="8294" y="3061"/>
                  <a:pt x="8160" y="2931"/>
                  <a:pt x="8024" y="2879"/>
                </a:cubicBezTo>
                <a:cubicBezTo>
                  <a:pt x="7951" y="2852"/>
                  <a:pt x="7858" y="2801"/>
                  <a:pt x="7817" y="2767"/>
                </a:cubicBezTo>
                <a:cubicBezTo>
                  <a:pt x="7776" y="2732"/>
                  <a:pt x="7692" y="2699"/>
                  <a:pt x="7633" y="2692"/>
                </a:cubicBezTo>
                <a:cubicBezTo>
                  <a:pt x="7475" y="2676"/>
                  <a:pt x="7454" y="2578"/>
                  <a:pt x="7559" y="2370"/>
                </a:cubicBezTo>
                <a:cubicBezTo>
                  <a:pt x="7673" y="2144"/>
                  <a:pt x="7669" y="2114"/>
                  <a:pt x="7526" y="1934"/>
                </a:cubicBezTo>
                <a:cubicBezTo>
                  <a:pt x="7389" y="1762"/>
                  <a:pt x="7325" y="1667"/>
                  <a:pt x="7291" y="1592"/>
                </a:cubicBezTo>
                <a:cubicBezTo>
                  <a:pt x="7279" y="1563"/>
                  <a:pt x="7255" y="1515"/>
                  <a:pt x="7239" y="1487"/>
                </a:cubicBezTo>
                <a:cubicBezTo>
                  <a:pt x="7223" y="1459"/>
                  <a:pt x="7227" y="1384"/>
                  <a:pt x="7246" y="1320"/>
                </a:cubicBezTo>
                <a:cubicBezTo>
                  <a:pt x="7286" y="1185"/>
                  <a:pt x="7260" y="1149"/>
                  <a:pt x="7078" y="1087"/>
                </a:cubicBezTo>
                <a:cubicBezTo>
                  <a:pt x="7011" y="1063"/>
                  <a:pt x="6903" y="1025"/>
                  <a:pt x="6837" y="1000"/>
                </a:cubicBezTo>
                <a:cubicBezTo>
                  <a:pt x="6748" y="966"/>
                  <a:pt x="6695" y="964"/>
                  <a:pt x="6631" y="992"/>
                </a:cubicBezTo>
                <a:cubicBezTo>
                  <a:pt x="6470" y="1063"/>
                  <a:pt x="6321" y="1102"/>
                  <a:pt x="6125" y="1125"/>
                </a:cubicBezTo>
                <a:cubicBezTo>
                  <a:pt x="6017" y="1137"/>
                  <a:pt x="5888" y="1180"/>
                  <a:pt x="5836" y="1217"/>
                </a:cubicBezTo>
                <a:cubicBezTo>
                  <a:pt x="5763" y="1270"/>
                  <a:pt x="5708" y="1280"/>
                  <a:pt x="5601" y="1264"/>
                </a:cubicBezTo>
                <a:cubicBezTo>
                  <a:pt x="5220" y="1205"/>
                  <a:pt x="5142" y="1202"/>
                  <a:pt x="5086" y="1246"/>
                </a:cubicBezTo>
                <a:cubicBezTo>
                  <a:pt x="5054" y="1270"/>
                  <a:pt x="5037" y="1314"/>
                  <a:pt x="5049" y="1342"/>
                </a:cubicBezTo>
                <a:cubicBezTo>
                  <a:pt x="5061" y="1370"/>
                  <a:pt x="5054" y="1411"/>
                  <a:pt x="5034" y="1433"/>
                </a:cubicBezTo>
                <a:cubicBezTo>
                  <a:pt x="5010" y="1459"/>
                  <a:pt x="5014" y="1502"/>
                  <a:pt x="5045" y="1557"/>
                </a:cubicBezTo>
                <a:cubicBezTo>
                  <a:pt x="5071" y="1604"/>
                  <a:pt x="5079" y="1666"/>
                  <a:pt x="5064" y="1694"/>
                </a:cubicBezTo>
                <a:cubicBezTo>
                  <a:pt x="5049" y="1723"/>
                  <a:pt x="5025" y="1777"/>
                  <a:pt x="5012" y="1815"/>
                </a:cubicBezTo>
                <a:cubicBezTo>
                  <a:pt x="4990" y="1879"/>
                  <a:pt x="4986" y="1882"/>
                  <a:pt x="4943" y="1827"/>
                </a:cubicBezTo>
                <a:cubicBezTo>
                  <a:pt x="4905" y="1779"/>
                  <a:pt x="4856" y="1771"/>
                  <a:pt x="4693" y="1787"/>
                </a:cubicBezTo>
                <a:cubicBezTo>
                  <a:pt x="4345" y="1820"/>
                  <a:pt x="4046" y="1789"/>
                  <a:pt x="3947" y="1710"/>
                </a:cubicBezTo>
                <a:cubicBezTo>
                  <a:pt x="3901" y="1674"/>
                  <a:pt x="3856" y="1675"/>
                  <a:pt x="3700" y="1712"/>
                </a:cubicBezTo>
                <a:cubicBezTo>
                  <a:pt x="3491" y="1763"/>
                  <a:pt x="3355" y="1823"/>
                  <a:pt x="3291" y="1897"/>
                </a:cubicBezTo>
                <a:cubicBezTo>
                  <a:pt x="3256" y="1938"/>
                  <a:pt x="3234" y="1936"/>
                  <a:pt x="3150" y="1885"/>
                </a:cubicBezTo>
                <a:cubicBezTo>
                  <a:pt x="3095" y="1852"/>
                  <a:pt x="3058" y="1813"/>
                  <a:pt x="3067" y="1799"/>
                </a:cubicBezTo>
                <a:cubicBezTo>
                  <a:pt x="3077" y="1784"/>
                  <a:pt x="3051" y="1746"/>
                  <a:pt x="3011" y="1712"/>
                </a:cubicBezTo>
                <a:cubicBezTo>
                  <a:pt x="2970" y="1678"/>
                  <a:pt x="2937" y="1633"/>
                  <a:pt x="2937" y="1612"/>
                </a:cubicBezTo>
                <a:cubicBezTo>
                  <a:pt x="2937" y="1556"/>
                  <a:pt x="2691" y="1383"/>
                  <a:pt x="2613" y="1384"/>
                </a:cubicBezTo>
                <a:cubicBezTo>
                  <a:pt x="2545" y="1386"/>
                  <a:pt x="2376" y="1593"/>
                  <a:pt x="2376" y="1676"/>
                </a:cubicBezTo>
                <a:cubicBezTo>
                  <a:pt x="2376" y="1738"/>
                  <a:pt x="2276" y="1810"/>
                  <a:pt x="2229" y="1783"/>
                </a:cubicBezTo>
                <a:cubicBezTo>
                  <a:pt x="2207" y="1771"/>
                  <a:pt x="2189" y="1741"/>
                  <a:pt x="2189" y="1718"/>
                </a:cubicBezTo>
                <a:cubicBezTo>
                  <a:pt x="2189" y="1695"/>
                  <a:pt x="2130" y="1646"/>
                  <a:pt x="2057" y="1610"/>
                </a:cubicBezTo>
                <a:cubicBezTo>
                  <a:pt x="1904" y="1534"/>
                  <a:pt x="1811" y="1393"/>
                  <a:pt x="1822" y="1254"/>
                </a:cubicBezTo>
                <a:cubicBezTo>
                  <a:pt x="1826" y="1201"/>
                  <a:pt x="1809" y="1123"/>
                  <a:pt x="1783" y="1079"/>
                </a:cubicBezTo>
                <a:cubicBezTo>
                  <a:pt x="1757" y="1034"/>
                  <a:pt x="1745" y="961"/>
                  <a:pt x="1757" y="918"/>
                </a:cubicBezTo>
                <a:cubicBezTo>
                  <a:pt x="1776" y="846"/>
                  <a:pt x="1746" y="765"/>
                  <a:pt x="1653" y="630"/>
                </a:cubicBezTo>
                <a:cubicBezTo>
                  <a:pt x="1627" y="593"/>
                  <a:pt x="1610" y="592"/>
                  <a:pt x="1559" y="634"/>
                </a:cubicBezTo>
                <a:cubicBezTo>
                  <a:pt x="1404" y="763"/>
                  <a:pt x="1169" y="585"/>
                  <a:pt x="1118" y="300"/>
                </a:cubicBezTo>
                <a:cubicBezTo>
                  <a:pt x="1102" y="207"/>
                  <a:pt x="1059" y="144"/>
                  <a:pt x="975" y="85"/>
                </a:cubicBezTo>
                <a:cubicBezTo>
                  <a:pt x="825" y="-21"/>
                  <a:pt x="794" y="-21"/>
                  <a:pt x="642" y="87"/>
                </a:cubicBezTo>
                <a:cubicBezTo>
                  <a:pt x="491" y="193"/>
                  <a:pt x="474" y="194"/>
                  <a:pt x="364" y="87"/>
                </a:cubicBezTo>
                <a:cubicBezTo>
                  <a:pt x="316" y="39"/>
                  <a:pt x="264" y="0"/>
                  <a:pt x="251" y="0"/>
                </a:cubicBezTo>
                <a:close/>
              </a:path>
            </a:pathLst>
          </a:custGeom>
          <a:ln w="12700">
            <a:miter lim="400000"/>
          </a:ln>
        </p:spPr>
      </p:pic>
      <p:pic>
        <p:nvPicPr>
          <p:cNvPr id="637" name="Leyenda.jpg" descr="Leyenda.jpg"/>
          <p:cNvPicPr>
            <a:picLocks noChangeAspect="1"/>
          </p:cNvPicPr>
          <p:nvPr/>
        </p:nvPicPr>
        <p:blipFill>
          <a:blip r:embed="rId3"/>
          <a:srcRect l="21977" t="40245" r="21977" b="24709"/>
          <a:stretch>
            <a:fillRect/>
          </a:stretch>
        </p:blipFill>
        <p:spPr>
          <a:xfrm>
            <a:off x="1212485" y="5270162"/>
            <a:ext cx="1153519" cy="1020164"/>
          </a:xfrm>
          <a:prstGeom prst="rect">
            <a:avLst/>
          </a:prstGeom>
          <a:ln w="12700">
            <a:miter lim="400000"/>
          </a:ln>
        </p:spPr>
      </p:pic>
      <p:sp>
        <p:nvSpPr>
          <p:cNvPr id="638" name="Socio-ecological conflicts"/>
          <p:cNvSpPr txBox="1"/>
          <p:nvPr/>
        </p:nvSpPr>
        <p:spPr>
          <a:xfrm>
            <a:off x="4609078" y="3084171"/>
            <a:ext cx="1028679" cy="57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Socio-ecological conflicts </a:t>
            </a:r>
          </a:p>
        </p:txBody>
      </p:sp>
      <p:sp>
        <p:nvSpPr>
          <p:cNvPr id="639" name="Línea"/>
          <p:cNvSpPr/>
          <p:nvPr/>
        </p:nvSpPr>
        <p:spPr>
          <a:xfrm flipH="1">
            <a:off x="3998299" y="3502581"/>
            <a:ext cx="559705" cy="385935"/>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40" name="Ejemplo de desafíos societarios"/>
          <p:cNvSpPr txBox="1"/>
          <p:nvPr/>
        </p:nvSpPr>
        <p:spPr>
          <a:xfrm>
            <a:off x="1692993" y="1214384"/>
            <a:ext cx="2239508" cy="386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2200"/>
            </a:lvl1pPr>
          </a:lstStyle>
          <a:p>
            <a:r>
              <a:rPr lang="es-ES" sz="1913" dirty="0" err="1">
                <a:latin typeface="Avenir Next" panose="020B0503020202020204" pitchFamily="34" charset="0"/>
              </a:rPr>
              <a:t>Societal</a:t>
            </a:r>
            <a:r>
              <a:rPr lang="es-ES" sz="1913" dirty="0">
                <a:latin typeface="Avenir Next" panose="020B0503020202020204" pitchFamily="34" charset="0"/>
              </a:rPr>
              <a:t> </a:t>
            </a:r>
            <a:r>
              <a:rPr lang="es-ES" sz="1913" dirty="0" err="1">
                <a:latin typeface="Avenir Next" panose="020B0503020202020204" pitchFamily="34" charset="0"/>
              </a:rPr>
              <a:t>challenges</a:t>
            </a:r>
            <a:endParaRPr sz="1913" dirty="0">
              <a:latin typeface="Avenir Next" panose="020B0503020202020204" pitchFamily="34" charset="0"/>
            </a:endParaRPr>
          </a:p>
        </p:txBody>
      </p:sp>
      <p:sp>
        <p:nvSpPr>
          <p:cNvPr id="641" name="Línea"/>
          <p:cNvSpPr/>
          <p:nvPr/>
        </p:nvSpPr>
        <p:spPr>
          <a:xfrm>
            <a:off x="1463370" y="3037472"/>
            <a:ext cx="656888" cy="152135"/>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42" name="Water scarcity"/>
          <p:cNvSpPr txBox="1"/>
          <p:nvPr/>
        </p:nvSpPr>
        <p:spPr>
          <a:xfrm>
            <a:off x="904069" y="2799798"/>
            <a:ext cx="154449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dirty="0">
                <a:latin typeface="Avenir Next" panose="020B0503020202020204" pitchFamily="34" charset="0"/>
              </a:rPr>
              <a:t>Water scarcity</a:t>
            </a:r>
          </a:p>
        </p:txBody>
      </p:sp>
      <p:sp>
        <p:nvSpPr>
          <p:cNvPr id="643" name="Forest fires"/>
          <p:cNvSpPr txBox="1"/>
          <p:nvPr/>
        </p:nvSpPr>
        <p:spPr>
          <a:xfrm>
            <a:off x="2701374" y="1643096"/>
            <a:ext cx="154449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Forest fires</a:t>
            </a:r>
          </a:p>
        </p:txBody>
      </p:sp>
      <p:sp>
        <p:nvSpPr>
          <p:cNvPr id="644" name="Línea"/>
          <p:cNvSpPr/>
          <p:nvPr/>
        </p:nvSpPr>
        <p:spPr>
          <a:xfrm flipH="1">
            <a:off x="2327125" y="1762367"/>
            <a:ext cx="350915" cy="350914"/>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45" name="Loss of native forest"/>
          <p:cNvSpPr txBox="1"/>
          <p:nvPr/>
        </p:nvSpPr>
        <p:spPr>
          <a:xfrm>
            <a:off x="2657075" y="4792212"/>
            <a:ext cx="1028680"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dirty="0">
                <a:latin typeface="Avenir Next" panose="020B0503020202020204" pitchFamily="34" charset="0"/>
              </a:rPr>
              <a:t>Loss of native forest</a:t>
            </a:r>
          </a:p>
        </p:txBody>
      </p:sp>
      <p:sp>
        <p:nvSpPr>
          <p:cNvPr id="646" name="Loss of wetland"/>
          <p:cNvSpPr txBox="1"/>
          <p:nvPr/>
        </p:nvSpPr>
        <p:spPr>
          <a:xfrm>
            <a:off x="797070" y="2276676"/>
            <a:ext cx="154449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dirty="0">
                <a:latin typeface="Avenir Next" panose="020B0503020202020204" pitchFamily="34" charset="0"/>
              </a:rPr>
              <a:t>Loss of wetland</a:t>
            </a:r>
          </a:p>
        </p:txBody>
      </p:sp>
      <p:sp>
        <p:nvSpPr>
          <p:cNvPr id="647" name="Línea"/>
          <p:cNvSpPr/>
          <p:nvPr/>
        </p:nvSpPr>
        <p:spPr>
          <a:xfrm flipV="1">
            <a:off x="1888656" y="3784097"/>
            <a:ext cx="615571" cy="848933"/>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48" name="River floods"/>
          <p:cNvSpPr txBox="1"/>
          <p:nvPr/>
        </p:nvSpPr>
        <p:spPr>
          <a:xfrm>
            <a:off x="3186053" y="2423219"/>
            <a:ext cx="1028679"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dirty="0">
                <a:latin typeface="Avenir Next" panose="020B0503020202020204" pitchFamily="34" charset="0"/>
              </a:rPr>
              <a:t>River floods </a:t>
            </a:r>
          </a:p>
        </p:txBody>
      </p:sp>
      <p:sp>
        <p:nvSpPr>
          <p:cNvPr id="649" name="Unsustainable agriculture"/>
          <p:cNvSpPr txBox="1"/>
          <p:nvPr/>
        </p:nvSpPr>
        <p:spPr>
          <a:xfrm>
            <a:off x="1427224" y="4717312"/>
            <a:ext cx="1028680"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Unsustainable agriculture</a:t>
            </a:r>
          </a:p>
        </p:txBody>
      </p:sp>
      <p:sp>
        <p:nvSpPr>
          <p:cNvPr id="650" name="Línea"/>
          <p:cNvSpPr/>
          <p:nvPr/>
        </p:nvSpPr>
        <p:spPr>
          <a:xfrm flipV="1">
            <a:off x="1491153" y="3637928"/>
            <a:ext cx="385935" cy="385935"/>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pic>
        <p:nvPicPr>
          <p:cNvPr id="651" name="Captura de Pantalla 2021-02-24 a la(s) 2.35.06 p. m..png" descr="Captura de Pantalla 2021-02-24 a la(s) 2.35.06 p. m..png"/>
          <p:cNvPicPr>
            <a:picLocks noChangeAspect="1"/>
          </p:cNvPicPr>
          <p:nvPr/>
        </p:nvPicPr>
        <p:blipFill>
          <a:blip r:embed="rId2"/>
          <a:srcRect l="3282" t="3363" r="3966" b="5464"/>
          <a:stretch>
            <a:fillRect/>
          </a:stretch>
        </p:blipFill>
        <p:spPr>
          <a:xfrm>
            <a:off x="6819089" y="2282168"/>
            <a:ext cx="3627193" cy="3918113"/>
          </a:xfrm>
          <a:custGeom>
            <a:avLst/>
            <a:gdLst/>
            <a:ahLst/>
            <a:cxnLst>
              <a:cxn ang="0">
                <a:pos x="wd2" y="hd2"/>
              </a:cxn>
              <a:cxn ang="5400000">
                <a:pos x="wd2" y="hd2"/>
              </a:cxn>
              <a:cxn ang="10800000">
                <a:pos x="wd2" y="hd2"/>
              </a:cxn>
              <a:cxn ang="16200000">
                <a:pos x="wd2" y="hd2"/>
              </a:cxn>
            </a:cxnLst>
            <a:rect l="0" t="0" r="r" b="b"/>
            <a:pathLst>
              <a:path w="21567" h="21572" extrusionOk="0">
                <a:moveTo>
                  <a:pt x="252" y="0"/>
                </a:moveTo>
                <a:cubicBezTo>
                  <a:pt x="238" y="0"/>
                  <a:pt x="190" y="63"/>
                  <a:pt x="143" y="139"/>
                </a:cubicBezTo>
                <a:cubicBezTo>
                  <a:pt x="96" y="215"/>
                  <a:pt x="42" y="277"/>
                  <a:pt x="24" y="277"/>
                </a:cubicBezTo>
                <a:cubicBezTo>
                  <a:pt x="6" y="277"/>
                  <a:pt x="-4" y="303"/>
                  <a:pt x="1" y="336"/>
                </a:cubicBezTo>
                <a:cubicBezTo>
                  <a:pt x="8" y="378"/>
                  <a:pt x="45" y="398"/>
                  <a:pt x="124" y="399"/>
                </a:cubicBezTo>
                <a:cubicBezTo>
                  <a:pt x="259" y="400"/>
                  <a:pt x="358" y="467"/>
                  <a:pt x="358" y="557"/>
                </a:cubicBezTo>
                <a:cubicBezTo>
                  <a:pt x="358" y="592"/>
                  <a:pt x="409" y="663"/>
                  <a:pt x="471" y="714"/>
                </a:cubicBezTo>
                <a:cubicBezTo>
                  <a:pt x="561" y="788"/>
                  <a:pt x="582" y="834"/>
                  <a:pt x="582" y="946"/>
                </a:cubicBezTo>
                <a:cubicBezTo>
                  <a:pt x="582" y="1056"/>
                  <a:pt x="609" y="1110"/>
                  <a:pt x="703" y="1200"/>
                </a:cubicBezTo>
                <a:cubicBezTo>
                  <a:pt x="769" y="1263"/>
                  <a:pt x="847" y="1316"/>
                  <a:pt x="879" y="1316"/>
                </a:cubicBezTo>
                <a:cubicBezTo>
                  <a:pt x="981" y="1319"/>
                  <a:pt x="1098" y="1396"/>
                  <a:pt x="1212" y="1540"/>
                </a:cubicBezTo>
                <a:cubicBezTo>
                  <a:pt x="1309" y="1665"/>
                  <a:pt x="1314" y="1690"/>
                  <a:pt x="1269" y="1748"/>
                </a:cubicBezTo>
                <a:cubicBezTo>
                  <a:pt x="1194" y="1843"/>
                  <a:pt x="1207" y="1961"/>
                  <a:pt x="1306" y="2086"/>
                </a:cubicBezTo>
                <a:cubicBezTo>
                  <a:pt x="1473" y="2296"/>
                  <a:pt x="1492" y="2392"/>
                  <a:pt x="1452" y="2777"/>
                </a:cubicBezTo>
                <a:cubicBezTo>
                  <a:pt x="1399" y="3275"/>
                  <a:pt x="1402" y="3312"/>
                  <a:pt x="1484" y="3332"/>
                </a:cubicBezTo>
                <a:cubicBezTo>
                  <a:pt x="1523" y="3341"/>
                  <a:pt x="1570" y="3386"/>
                  <a:pt x="1591" y="3430"/>
                </a:cubicBezTo>
                <a:cubicBezTo>
                  <a:pt x="1612" y="3475"/>
                  <a:pt x="1661" y="3558"/>
                  <a:pt x="1700" y="3615"/>
                </a:cubicBezTo>
                <a:cubicBezTo>
                  <a:pt x="1747" y="3686"/>
                  <a:pt x="1764" y="3764"/>
                  <a:pt x="1755" y="3863"/>
                </a:cubicBezTo>
                <a:cubicBezTo>
                  <a:pt x="1742" y="4009"/>
                  <a:pt x="1743" y="4011"/>
                  <a:pt x="1854" y="3991"/>
                </a:cubicBezTo>
                <a:cubicBezTo>
                  <a:pt x="1930" y="3977"/>
                  <a:pt x="1970" y="3985"/>
                  <a:pt x="1981" y="4017"/>
                </a:cubicBezTo>
                <a:cubicBezTo>
                  <a:pt x="1989" y="4043"/>
                  <a:pt x="2010" y="4095"/>
                  <a:pt x="2026" y="4133"/>
                </a:cubicBezTo>
                <a:cubicBezTo>
                  <a:pt x="2042" y="4171"/>
                  <a:pt x="2057" y="4219"/>
                  <a:pt x="2059" y="4238"/>
                </a:cubicBezTo>
                <a:cubicBezTo>
                  <a:pt x="2060" y="4257"/>
                  <a:pt x="2071" y="4287"/>
                  <a:pt x="2083" y="4306"/>
                </a:cubicBezTo>
                <a:cubicBezTo>
                  <a:pt x="2169" y="4440"/>
                  <a:pt x="2247" y="4827"/>
                  <a:pt x="2194" y="4857"/>
                </a:cubicBezTo>
                <a:cubicBezTo>
                  <a:pt x="2156" y="4879"/>
                  <a:pt x="2185" y="5192"/>
                  <a:pt x="2229" y="5237"/>
                </a:cubicBezTo>
                <a:cubicBezTo>
                  <a:pt x="2246" y="5253"/>
                  <a:pt x="2239" y="5297"/>
                  <a:pt x="2215" y="5334"/>
                </a:cubicBezTo>
                <a:cubicBezTo>
                  <a:pt x="2179" y="5388"/>
                  <a:pt x="2184" y="5406"/>
                  <a:pt x="2237" y="5434"/>
                </a:cubicBezTo>
                <a:cubicBezTo>
                  <a:pt x="2314" y="5475"/>
                  <a:pt x="2319" y="5571"/>
                  <a:pt x="2256" y="5733"/>
                </a:cubicBezTo>
                <a:cubicBezTo>
                  <a:pt x="2220" y="5824"/>
                  <a:pt x="2221" y="5862"/>
                  <a:pt x="2258" y="5917"/>
                </a:cubicBezTo>
                <a:cubicBezTo>
                  <a:pt x="2306" y="5989"/>
                  <a:pt x="2284" y="6068"/>
                  <a:pt x="2225" y="6035"/>
                </a:cubicBezTo>
                <a:cubicBezTo>
                  <a:pt x="2206" y="6024"/>
                  <a:pt x="2150" y="6041"/>
                  <a:pt x="2098" y="6073"/>
                </a:cubicBezTo>
                <a:cubicBezTo>
                  <a:pt x="1992" y="6137"/>
                  <a:pt x="1968" y="6294"/>
                  <a:pt x="2055" y="6361"/>
                </a:cubicBezTo>
                <a:cubicBezTo>
                  <a:pt x="2083" y="6383"/>
                  <a:pt x="2118" y="6455"/>
                  <a:pt x="2131" y="6519"/>
                </a:cubicBezTo>
                <a:cubicBezTo>
                  <a:pt x="2144" y="6583"/>
                  <a:pt x="2180" y="6653"/>
                  <a:pt x="2211" y="6677"/>
                </a:cubicBezTo>
                <a:cubicBezTo>
                  <a:pt x="2241" y="6700"/>
                  <a:pt x="2264" y="6750"/>
                  <a:pt x="2264" y="6789"/>
                </a:cubicBezTo>
                <a:cubicBezTo>
                  <a:pt x="2264" y="6827"/>
                  <a:pt x="2309" y="6895"/>
                  <a:pt x="2362" y="6941"/>
                </a:cubicBezTo>
                <a:cubicBezTo>
                  <a:pt x="2441" y="7008"/>
                  <a:pt x="2450" y="7035"/>
                  <a:pt x="2414" y="7075"/>
                </a:cubicBezTo>
                <a:cubicBezTo>
                  <a:pt x="2389" y="7103"/>
                  <a:pt x="2376" y="7157"/>
                  <a:pt x="2387" y="7195"/>
                </a:cubicBezTo>
                <a:cubicBezTo>
                  <a:pt x="2401" y="7244"/>
                  <a:pt x="2372" y="7292"/>
                  <a:pt x="2289" y="7358"/>
                </a:cubicBezTo>
                <a:cubicBezTo>
                  <a:pt x="2129" y="7485"/>
                  <a:pt x="2049" y="7632"/>
                  <a:pt x="2108" y="7687"/>
                </a:cubicBezTo>
                <a:cubicBezTo>
                  <a:pt x="2132" y="7709"/>
                  <a:pt x="2153" y="7755"/>
                  <a:pt x="2153" y="7790"/>
                </a:cubicBezTo>
                <a:cubicBezTo>
                  <a:pt x="2153" y="7835"/>
                  <a:pt x="2181" y="7852"/>
                  <a:pt x="2262" y="7852"/>
                </a:cubicBezTo>
                <a:cubicBezTo>
                  <a:pt x="2421" y="7852"/>
                  <a:pt x="2436" y="7908"/>
                  <a:pt x="2307" y="8027"/>
                </a:cubicBezTo>
                <a:cubicBezTo>
                  <a:pt x="2245" y="8084"/>
                  <a:pt x="2158" y="8178"/>
                  <a:pt x="2114" y="8234"/>
                </a:cubicBezTo>
                <a:cubicBezTo>
                  <a:pt x="2059" y="8306"/>
                  <a:pt x="2003" y="8337"/>
                  <a:pt x="1930" y="8337"/>
                </a:cubicBezTo>
                <a:cubicBezTo>
                  <a:pt x="1842" y="8337"/>
                  <a:pt x="1822" y="8355"/>
                  <a:pt x="1802" y="8445"/>
                </a:cubicBezTo>
                <a:cubicBezTo>
                  <a:pt x="1790" y="8504"/>
                  <a:pt x="1780" y="8601"/>
                  <a:pt x="1780" y="8661"/>
                </a:cubicBezTo>
                <a:cubicBezTo>
                  <a:pt x="1780" y="8722"/>
                  <a:pt x="1764" y="8788"/>
                  <a:pt x="1745" y="8806"/>
                </a:cubicBezTo>
                <a:cubicBezTo>
                  <a:pt x="1689" y="8860"/>
                  <a:pt x="1682" y="8979"/>
                  <a:pt x="1733" y="9036"/>
                </a:cubicBezTo>
                <a:cubicBezTo>
                  <a:pt x="1783" y="9092"/>
                  <a:pt x="1746" y="9242"/>
                  <a:pt x="1671" y="9284"/>
                </a:cubicBezTo>
                <a:cubicBezTo>
                  <a:pt x="1650" y="9296"/>
                  <a:pt x="1641" y="9329"/>
                  <a:pt x="1653" y="9357"/>
                </a:cubicBezTo>
                <a:cubicBezTo>
                  <a:pt x="1675" y="9412"/>
                  <a:pt x="1465" y="9546"/>
                  <a:pt x="1357" y="9547"/>
                </a:cubicBezTo>
                <a:cubicBezTo>
                  <a:pt x="1277" y="9547"/>
                  <a:pt x="1277" y="9580"/>
                  <a:pt x="1349" y="9708"/>
                </a:cubicBezTo>
                <a:cubicBezTo>
                  <a:pt x="1380" y="9763"/>
                  <a:pt x="1404" y="9834"/>
                  <a:pt x="1404" y="9866"/>
                </a:cubicBezTo>
                <a:cubicBezTo>
                  <a:pt x="1405" y="9898"/>
                  <a:pt x="1421" y="9931"/>
                  <a:pt x="1439" y="9942"/>
                </a:cubicBezTo>
                <a:cubicBezTo>
                  <a:pt x="1479" y="9965"/>
                  <a:pt x="1726" y="9874"/>
                  <a:pt x="1759" y="9824"/>
                </a:cubicBezTo>
                <a:cubicBezTo>
                  <a:pt x="1798" y="9766"/>
                  <a:pt x="1966" y="9785"/>
                  <a:pt x="2077" y="9858"/>
                </a:cubicBezTo>
                <a:cubicBezTo>
                  <a:pt x="2237" y="9964"/>
                  <a:pt x="2260" y="10141"/>
                  <a:pt x="2133" y="10310"/>
                </a:cubicBezTo>
                <a:lnTo>
                  <a:pt x="2032" y="10445"/>
                </a:lnTo>
                <a:lnTo>
                  <a:pt x="2108" y="10597"/>
                </a:lnTo>
                <a:cubicBezTo>
                  <a:pt x="2153" y="10686"/>
                  <a:pt x="2176" y="10781"/>
                  <a:pt x="2163" y="10827"/>
                </a:cubicBezTo>
                <a:cubicBezTo>
                  <a:pt x="2143" y="10897"/>
                  <a:pt x="2150" y="10901"/>
                  <a:pt x="2223" y="10865"/>
                </a:cubicBezTo>
                <a:cubicBezTo>
                  <a:pt x="2317" y="10818"/>
                  <a:pt x="2453" y="10867"/>
                  <a:pt x="2453" y="10948"/>
                </a:cubicBezTo>
                <a:cubicBezTo>
                  <a:pt x="2453" y="11008"/>
                  <a:pt x="2496" y="11014"/>
                  <a:pt x="2553" y="10962"/>
                </a:cubicBezTo>
                <a:cubicBezTo>
                  <a:pt x="2615" y="10904"/>
                  <a:pt x="2730" y="10939"/>
                  <a:pt x="2734" y="11017"/>
                </a:cubicBezTo>
                <a:cubicBezTo>
                  <a:pt x="2745" y="11224"/>
                  <a:pt x="2753" y="11248"/>
                  <a:pt x="2801" y="11231"/>
                </a:cubicBezTo>
                <a:cubicBezTo>
                  <a:pt x="2829" y="11222"/>
                  <a:pt x="2944" y="11203"/>
                  <a:pt x="3058" y="11190"/>
                </a:cubicBezTo>
                <a:cubicBezTo>
                  <a:pt x="3259" y="11166"/>
                  <a:pt x="3267" y="11169"/>
                  <a:pt x="3316" y="11262"/>
                </a:cubicBezTo>
                <a:cubicBezTo>
                  <a:pt x="3344" y="11315"/>
                  <a:pt x="3417" y="11383"/>
                  <a:pt x="3476" y="11414"/>
                </a:cubicBezTo>
                <a:cubicBezTo>
                  <a:pt x="3558" y="11455"/>
                  <a:pt x="3596" y="11510"/>
                  <a:pt x="3632" y="11640"/>
                </a:cubicBezTo>
                <a:cubicBezTo>
                  <a:pt x="3658" y="11734"/>
                  <a:pt x="3670" y="11825"/>
                  <a:pt x="3661" y="11839"/>
                </a:cubicBezTo>
                <a:cubicBezTo>
                  <a:pt x="3617" y="11905"/>
                  <a:pt x="3597" y="12036"/>
                  <a:pt x="3603" y="12225"/>
                </a:cubicBezTo>
                <a:cubicBezTo>
                  <a:pt x="3610" y="12414"/>
                  <a:pt x="3602" y="12441"/>
                  <a:pt x="3491" y="12548"/>
                </a:cubicBezTo>
                <a:cubicBezTo>
                  <a:pt x="3374" y="12659"/>
                  <a:pt x="3371" y="12667"/>
                  <a:pt x="3425" y="12757"/>
                </a:cubicBezTo>
                <a:cubicBezTo>
                  <a:pt x="3495" y="12873"/>
                  <a:pt x="3683" y="12900"/>
                  <a:pt x="3825" y="12814"/>
                </a:cubicBezTo>
                <a:cubicBezTo>
                  <a:pt x="3915" y="12759"/>
                  <a:pt x="3925" y="12760"/>
                  <a:pt x="3966" y="12812"/>
                </a:cubicBezTo>
                <a:cubicBezTo>
                  <a:pt x="3991" y="12843"/>
                  <a:pt x="4028" y="12867"/>
                  <a:pt x="4049" y="12867"/>
                </a:cubicBezTo>
                <a:cubicBezTo>
                  <a:pt x="4117" y="12867"/>
                  <a:pt x="4190" y="12980"/>
                  <a:pt x="4178" y="13068"/>
                </a:cubicBezTo>
                <a:cubicBezTo>
                  <a:pt x="4171" y="13116"/>
                  <a:pt x="4185" y="13191"/>
                  <a:pt x="4211" y="13235"/>
                </a:cubicBezTo>
                <a:cubicBezTo>
                  <a:pt x="4250" y="13303"/>
                  <a:pt x="4248" y="13326"/>
                  <a:pt x="4196" y="13380"/>
                </a:cubicBezTo>
                <a:cubicBezTo>
                  <a:pt x="4128" y="13449"/>
                  <a:pt x="4112" y="13681"/>
                  <a:pt x="4172" y="13716"/>
                </a:cubicBezTo>
                <a:cubicBezTo>
                  <a:pt x="4192" y="13728"/>
                  <a:pt x="4209" y="13784"/>
                  <a:pt x="4209" y="13843"/>
                </a:cubicBezTo>
                <a:cubicBezTo>
                  <a:pt x="4209" y="13904"/>
                  <a:pt x="4249" y="14000"/>
                  <a:pt x="4301" y="14063"/>
                </a:cubicBezTo>
                <a:cubicBezTo>
                  <a:pt x="4359" y="14134"/>
                  <a:pt x="4397" y="14230"/>
                  <a:pt x="4403" y="14324"/>
                </a:cubicBezTo>
                <a:cubicBezTo>
                  <a:pt x="4413" y="14457"/>
                  <a:pt x="4403" y="14478"/>
                  <a:pt x="4311" y="14519"/>
                </a:cubicBezTo>
                <a:cubicBezTo>
                  <a:pt x="4195" y="14572"/>
                  <a:pt x="4174" y="14687"/>
                  <a:pt x="4274" y="14713"/>
                </a:cubicBezTo>
                <a:cubicBezTo>
                  <a:pt x="4310" y="14722"/>
                  <a:pt x="4460" y="14732"/>
                  <a:pt x="4607" y="14732"/>
                </a:cubicBezTo>
                <a:cubicBezTo>
                  <a:pt x="4824" y="14732"/>
                  <a:pt x="4885" y="14718"/>
                  <a:pt x="4939" y="14664"/>
                </a:cubicBezTo>
                <a:cubicBezTo>
                  <a:pt x="5027" y="14573"/>
                  <a:pt x="5148" y="14581"/>
                  <a:pt x="5359" y="14685"/>
                </a:cubicBezTo>
                <a:cubicBezTo>
                  <a:pt x="5456" y="14732"/>
                  <a:pt x="5574" y="14770"/>
                  <a:pt x="5620" y="14770"/>
                </a:cubicBezTo>
                <a:cubicBezTo>
                  <a:pt x="5666" y="14770"/>
                  <a:pt x="5801" y="14800"/>
                  <a:pt x="5919" y="14836"/>
                </a:cubicBezTo>
                <a:cubicBezTo>
                  <a:pt x="6046" y="14876"/>
                  <a:pt x="6222" y="14902"/>
                  <a:pt x="6348" y="14899"/>
                </a:cubicBezTo>
                <a:cubicBezTo>
                  <a:pt x="6474" y="14896"/>
                  <a:pt x="6582" y="14911"/>
                  <a:pt x="6609" y="14935"/>
                </a:cubicBezTo>
                <a:cubicBezTo>
                  <a:pt x="6691" y="15012"/>
                  <a:pt x="6769" y="14981"/>
                  <a:pt x="6812" y="14855"/>
                </a:cubicBezTo>
                <a:cubicBezTo>
                  <a:pt x="6834" y="14788"/>
                  <a:pt x="6837" y="14725"/>
                  <a:pt x="6820" y="14715"/>
                </a:cubicBezTo>
                <a:cubicBezTo>
                  <a:pt x="6769" y="14686"/>
                  <a:pt x="6805" y="14566"/>
                  <a:pt x="6879" y="14515"/>
                </a:cubicBezTo>
                <a:cubicBezTo>
                  <a:pt x="6933" y="14479"/>
                  <a:pt x="6944" y="14442"/>
                  <a:pt x="6927" y="14345"/>
                </a:cubicBezTo>
                <a:cubicBezTo>
                  <a:pt x="6905" y="14224"/>
                  <a:pt x="6911" y="14216"/>
                  <a:pt x="7062" y="14155"/>
                </a:cubicBezTo>
                <a:cubicBezTo>
                  <a:pt x="7275" y="14068"/>
                  <a:pt x="7568" y="14003"/>
                  <a:pt x="7618" y="14031"/>
                </a:cubicBezTo>
                <a:cubicBezTo>
                  <a:pt x="7640" y="14044"/>
                  <a:pt x="7724" y="14059"/>
                  <a:pt x="7805" y="14065"/>
                </a:cubicBezTo>
                <a:cubicBezTo>
                  <a:pt x="7938" y="14076"/>
                  <a:pt x="7956" y="14067"/>
                  <a:pt x="7991" y="13972"/>
                </a:cubicBezTo>
                <a:cubicBezTo>
                  <a:pt x="8056" y="13801"/>
                  <a:pt x="8115" y="13792"/>
                  <a:pt x="9011" y="13799"/>
                </a:cubicBezTo>
                <a:cubicBezTo>
                  <a:pt x="9715" y="13805"/>
                  <a:pt x="9848" y="13814"/>
                  <a:pt x="9928" y="13864"/>
                </a:cubicBezTo>
                <a:cubicBezTo>
                  <a:pt x="9979" y="13896"/>
                  <a:pt x="10088" y="13923"/>
                  <a:pt x="10170" y="13923"/>
                </a:cubicBezTo>
                <a:cubicBezTo>
                  <a:pt x="10289" y="13923"/>
                  <a:pt x="10328" y="13938"/>
                  <a:pt x="10365" y="14006"/>
                </a:cubicBezTo>
                <a:cubicBezTo>
                  <a:pt x="10423" y="14114"/>
                  <a:pt x="10528" y="14164"/>
                  <a:pt x="10808" y="14215"/>
                </a:cubicBezTo>
                <a:cubicBezTo>
                  <a:pt x="11293" y="14304"/>
                  <a:pt x="11433" y="14362"/>
                  <a:pt x="11604" y="14536"/>
                </a:cubicBezTo>
                <a:cubicBezTo>
                  <a:pt x="11693" y="14628"/>
                  <a:pt x="11798" y="14702"/>
                  <a:pt x="11839" y="14702"/>
                </a:cubicBezTo>
                <a:cubicBezTo>
                  <a:pt x="11880" y="14702"/>
                  <a:pt x="11975" y="14744"/>
                  <a:pt x="12049" y="14797"/>
                </a:cubicBezTo>
                <a:cubicBezTo>
                  <a:pt x="12191" y="14897"/>
                  <a:pt x="12356" y="14911"/>
                  <a:pt x="12726" y="14855"/>
                </a:cubicBezTo>
                <a:cubicBezTo>
                  <a:pt x="12829" y="14840"/>
                  <a:pt x="12902" y="14846"/>
                  <a:pt x="12929" y="14871"/>
                </a:cubicBezTo>
                <a:cubicBezTo>
                  <a:pt x="12952" y="14892"/>
                  <a:pt x="13041" y="14909"/>
                  <a:pt x="13126" y="14909"/>
                </a:cubicBezTo>
                <a:cubicBezTo>
                  <a:pt x="13242" y="14909"/>
                  <a:pt x="13302" y="14886"/>
                  <a:pt x="13368" y="14821"/>
                </a:cubicBezTo>
                <a:cubicBezTo>
                  <a:pt x="13437" y="14753"/>
                  <a:pt x="13492" y="14735"/>
                  <a:pt x="13626" y="14736"/>
                </a:cubicBezTo>
                <a:cubicBezTo>
                  <a:pt x="13803" y="14736"/>
                  <a:pt x="13977" y="14797"/>
                  <a:pt x="13977" y="14857"/>
                </a:cubicBezTo>
                <a:cubicBezTo>
                  <a:pt x="13977" y="14876"/>
                  <a:pt x="13941" y="14907"/>
                  <a:pt x="13897" y="14926"/>
                </a:cubicBezTo>
                <a:cubicBezTo>
                  <a:pt x="13853" y="14945"/>
                  <a:pt x="13817" y="14980"/>
                  <a:pt x="13817" y="15006"/>
                </a:cubicBezTo>
                <a:cubicBezTo>
                  <a:pt x="13817" y="15077"/>
                  <a:pt x="14038" y="15314"/>
                  <a:pt x="14184" y="15401"/>
                </a:cubicBezTo>
                <a:cubicBezTo>
                  <a:pt x="14257" y="15443"/>
                  <a:pt x="14359" y="15506"/>
                  <a:pt x="14412" y="15539"/>
                </a:cubicBezTo>
                <a:cubicBezTo>
                  <a:pt x="14464" y="15572"/>
                  <a:pt x="14543" y="15613"/>
                  <a:pt x="14584" y="15630"/>
                </a:cubicBezTo>
                <a:cubicBezTo>
                  <a:pt x="14666" y="15664"/>
                  <a:pt x="14710" y="15736"/>
                  <a:pt x="14810" y="15991"/>
                </a:cubicBezTo>
                <a:cubicBezTo>
                  <a:pt x="14845" y="16083"/>
                  <a:pt x="14904" y="16173"/>
                  <a:pt x="14941" y="16191"/>
                </a:cubicBezTo>
                <a:cubicBezTo>
                  <a:pt x="15046" y="16243"/>
                  <a:pt x="15349" y="16231"/>
                  <a:pt x="15349" y="16176"/>
                </a:cubicBezTo>
                <a:cubicBezTo>
                  <a:pt x="15349" y="16150"/>
                  <a:pt x="15380" y="16104"/>
                  <a:pt x="15419" y="16071"/>
                </a:cubicBezTo>
                <a:cubicBezTo>
                  <a:pt x="15486" y="16015"/>
                  <a:pt x="15493" y="16016"/>
                  <a:pt x="15561" y="16092"/>
                </a:cubicBezTo>
                <a:cubicBezTo>
                  <a:pt x="15599" y="16136"/>
                  <a:pt x="15682" y="16197"/>
                  <a:pt x="15743" y="16229"/>
                </a:cubicBezTo>
                <a:cubicBezTo>
                  <a:pt x="15804" y="16261"/>
                  <a:pt x="15859" y="16316"/>
                  <a:pt x="15866" y="16350"/>
                </a:cubicBezTo>
                <a:cubicBezTo>
                  <a:pt x="15873" y="16385"/>
                  <a:pt x="15905" y="16440"/>
                  <a:pt x="15936" y="16472"/>
                </a:cubicBezTo>
                <a:cubicBezTo>
                  <a:pt x="15985" y="16524"/>
                  <a:pt x="15981" y="16540"/>
                  <a:pt x="15905" y="16635"/>
                </a:cubicBezTo>
                <a:lnTo>
                  <a:pt x="15821" y="16742"/>
                </a:lnTo>
                <a:lnTo>
                  <a:pt x="15954" y="16873"/>
                </a:lnTo>
                <a:cubicBezTo>
                  <a:pt x="16115" y="17028"/>
                  <a:pt x="16157" y="17132"/>
                  <a:pt x="16082" y="17190"/>
                </a:cubicBezTo>
                <a:cubicBezTo>
                  <a:pt x="16041" y="17221"/>
                  <a:pt x="16031" y="17275"/>
                  <a:pt x="16047" y="17399"/>
                </a:cubicBezTo>
                <a:cubicBezTo>
                  <a:pt x="16070" y="17579"/>
                  <a:pt x="16064" y="17589"/>
                  <a:pt x="15764" y="17822"/>
                </a:cubicBezTo>
                <a:cubicBezTo>
                  <a:pt x="15672" y="17893"/>
                  <a:pt x="15618" y="17911"/>
                  <a:pt x="15538" y="17896"/>
                </a:cubicBezTo>
                <a:cubicBezTo>
                  <a:pt x="15479" y="17886"/>
                  <a:pt x="15421" y="17894"/>
                  <a:pt x="15407" y="17915"/>
                </a:cubicBezTo>
                <a:cubicBezTo>
                  <a:pt x="15393" y="17936"/>
                  <a:pt x="15345" y="17953"/>
                  <a:pt x="15300" y="17953"/>
                </a:cubicBezTo>
                <a:cubicBezTo>
                  <a:pt x="15251" y="17954"/>
                  <a:pt x="15177" y="18005"/>
                  <a:pt x="15115" y="18081"/>
                </a:cubicBezTo>
                <a:cubicBezTo>
                  <a:pt x="14929" y="18308"/>
                  <a:pt x="15006" y="18639"/>
                  <a:pt x="15247" y="18643"/>
                </a:cubicBezTo>
                <a:cubicBezTo>
                  <a:pt x="15283" y="18644"/>
                  <a:pt x="15326" y="18672"/>
                  <a:pt x="15339" y="18706"/>
                </a:cubicBezTo>
                <a:cubicBezTo>
                  <a:pt x="15379" y="18805"/>
                  <a:pt x="15509" y="18956"/>
                  <a:pt x="15554" y="18956"/>
                </a:cubicBezTo>
                <a:cubicBezTo>
                  <a:pt x="15578" y="18956"/>
                  <a:pt x="15635" y="18992"/>
                  <a:pt x="15682" y="19038"/>
                </a:cubicBezTo>
                <a:cubicBezTo>
                  <a:pt x="15751" y="19107"/>
                  <a:pt x="15759" y="19134"/>
                  <a:pt x="15725" y="19194"/>
                </a:cubicBezTo>
                <a:cubicBezTo>
                  <a:pt x="15702" y="19234"/>
                  <a:pt x="15670" y="19268"/>
                  <a:pt x="15655" y="19268"/>
                </a:cubicBezTo>
                <a:cubicBezTo>
                  <a:pt x="15640" y="19268"/>
                  <a:pt x="15588" y="19334"/>
                  <a:pt x="15540" y="19416"/>
                </a:cubicBezTo>
                <a:lnTo>
                  <a:pt x="15452" y="19566"/>
                </a:lnTo>
                <a:lnTo>
                  <a:pt x="15542" y="19655"/>
                </a:lnTo>
                <a:cubicBezTo>
                  <a:pt x="15591" y="19705"/>
                  <a:pt x="15672" y="19749"/>
                  <a:pt x="15723" y="19756"/>
                </a:cubicBezTo>
                <a:cubicBezTo>
                  <a:pt x="15803" y="19766"/>
                  <a:pt x="15815" y="19784"/>
                  <a:pt x="15805" y="19881"/>
                </a:cubicBezTo>
                <a:cubicBezTo>
                  <a:pt x="15795" y="19974"/>
                  <a:pt x="15805" y="19993"/>
                  <a:pt x="15866" y="19993"/>
                </a:cubicBezTo>
                <a:cubicBezTo>
                  <a:pt x="15911" y="19993"/>
                  <a:pt x="15969" y="20042"/>
                  <a:pt x="16016" y="20115"/>
                </a:cubicBezTo>
                <a:cubicBezTo>
                  <a:pt x="16058" y="20182"/>
                  <a:pt x="16115" y="20235"/>
                  <a:pt x="16139" y="20235"/>
                </a:cubicBezTo>
                <a:cubicBezTo>
                  <a:pt x="16248" y="20235"/>
                  <a:pt x="16580" y="20414"/>
                  <a:pt x="16605" y="20485"/>
                </a:cubicBezTo>
                <a:cubicBezTo>
                  <a:pt x="16619" y="20528"/>
                  <a:pt x="16669" y="20591"/>
                  <a:pt x="16717" y="20626"/>
                </a:cubicBezTo>
                <a:cubicBezTo>
                  <a:pt x="16831" y="20708"/>
                  <a:pt x="16830" y="20767"/>
                  <a:pt x="16713" y="20852"/>
                </a:cubicBezTo>
                <a:cubicBezTo>
                  <a:pt x="16642" y="20904"/>
                  <a:pt x="16619" y="20952"/>
                  <a:pt x="16619" y="21055"/>
                </a:cubicBezTo>
                <a:cubicBezTo>
                  <a:pt x="16619" y="21130"/>
                  <a:pt x="16599" y="21209"/>
                  <a:pt x="16574" y="21232"/>
                </a:cubicBezTo>
                <a:cubicBezTo>
                  <a:pt x="16538" y="21265"/>
                  <a:pt x="16538" y="21288"/>
                  <a:pt x="16574" y="21342"/>
                </a:cubicBezTo>
                <a:cubicBezTo>
                  <a:pt x="16599" y="21379"/>
                  <a:pt x="16619" y="21431"/>
                  <a:pt x="16619" y="21456"/>
                </a:cubicBezTo>
                <a:cubicBezTo>
                  <a:pt x="16619" y="21481"/>
                  <a:pt x="16641" y="21520"/>
                  <a:pt x="16666" y="21543"/>
                </a:cubicBezTo>
                <a:cubicBezTo>
                  <a:pt x="16691" y="21567"/>
                  <a:pt x="16735" y="21578"/>
                  <a:pt x="16763" y="21568"/>
                </a:cubicBezTo>
                <a:cubicBezTo>
                  <a:pt x="16791" y="21558"/>
                  <a:pt x="16827" y="21551"/>
                  <a:pt x="16845" y="21551"/>
                </a:cubicBezTo>
                <a:cubicBezTo>
                  <a:pt x="16862" y="21551"/>
                  <a:pt x="16963" y="21470"/>
                  <a:pt x="17066" y="21372"/>
                </a:cubicBezTo>
                <a:cubicBezTo>
                  <a:pt x="17226" y="21222"/>
                  <a:pt x="17268" y="21199"/>
                  <a:pt x="17351" y="21219"/>
                </a:cubicBezTo>
                <a:cubicBezTo>
                  <a:pt x="17430" y="21237"/>
                  <a:pt x="17483" y="21215"/>
                  <a:pt x="17620" y="21110"/>
                </a:cubicBezTo>
                <a:cubicBezTo>
                  <a:pt x="17714" y="21038"/>
                  <a:pt x="17808" y="20969"/>
                  <a:pt x="17829" y="20956"/>
                </a:cubicBezTo>
                <a:cubicBezTo>
                  <a:pt x="17850" y="20943"/>
                  <a:pt x="17865" y="20872"/>
                  <a:pt x="17860" y="20799"/>
                </a:cubicBezTo>
                <a:cubicBezTo>
                  <a:pt x="17853" y="20691"/>
                  <a:pt x="17872" y="20648"/>
                  <a:pt x="17959" y="20571"/>
                </a:cubicBezTo>
                <a:cubicBezTo>
                  <a:pt x="18052" y="20488"/>
                  <a:pt x="18079" y="20481"/>
                  <a:pt x="18168" y="20512"/>
                </a:cubicBezTo>
                <a:cubicBezTo>
                  <a:pt x="18326" y="20568"/>
                  <a:pt x="18517" y="20555"/>
                  <a:pt x="18558" y="20487"/>
                </a:cubicBezTo>
                <a:cubicBezTo>
                  <a:pt x="18577" y="20455"/>
                  <a:pt x="18659" y="20413"/>
                  <a:pt x="18738" y="20392"/>
                </a:cubicBezTo>
                <a:cubicBezTo>
                  <a:pt x="18828" y="20369"/>
                  <a:pt x="18898" y="20323"/>
                  <a:pt x="18927" y="20269"/>
                </a:cubicBezTo>
                <a:cubicBezTo>
                  <a:pt x="18954" y="20219"/>
                  <a:pt x="19006" y="20184"/>
                  <a:pt x="19052" y="20183"/>
                </a:cubicBezTo>
                <a:cubicBezTo>
                  <a:pt x="19096" y="20183"/>
                  <a:pt x="19177" y="20129"/>
                  <a:pt x="19237" y="20062"/>
                </a:cubicBezTo>
                <a:cubicBezTo>
                  <a:pt x="19341" y="19944"/>
                  <a:pt x="19344" y="19944"/>
                  <a:pt x="19421" y="20009"/>
                </a:cubicBezTo>
                <a:cubicBezTo>
                  <a:pt x="19497" y="20072"/>
                  <a:pt x="19502" y="20072"/>
                  <a:pt x="19575" y="20011"/>
                </a:cubicBezTo>
                <a:cubicBezTo>
                  <a:pt x="19677" y="19925"/>
                  <a:pt x="19828" y="19920"/>
                  <a:pt x="19977" y="19997"/>
                </a:cubicBezTo>
                <a:cubicBezTo>
                  <a:pt x="20093" y="20058"/>
                  <a:pt x="20106" y="20060"/>
                  <a:pt x="20197" y="20005"/>
                </a:cubicBezTo>
                <a:cubicBezTo>
                  <a:pt x="20263" y="19965"/>
                  <a:pt x="20375" y="19945"/>
                  <a:pt x="20558" y="19944"/>
                </a:cubicBezTo>
                <a:lnTo>
                  <a:pt x="20822" y="19942"/>
                </a:lnTo>
                <a:lnTo>
                  <a:pt x="20880" y="19798"/>
                </a:lnTo>
                <a:cubicBezTo>
                  <a:pt x="20911" y="19719"/>
                  <a:pt x="20967" y="19625"/>
                  <a:pt x="21003" y="19589"/>
                </a:cubicBezTo>
                <a:cubicBezTo>
                  <a:pt x="21038" y="19552"/>
                  <a:pt x="21086" y="19471"/>
                  <a:pt x="21109" y="19410"/>
                </a:cubicBezTo>
                <a:cubicBezTo>
                  <a:pt x="21147" y="19310"/>
                  <a:pt x="21142" y="19293"/>
                  <a:pt x="21058" y="19232"/>
                </a:cubicBezTo>
                <a:cubicBezTo>
                  <a:pt x="20958" y="19159"/>
                  <a:pt x="20905" y="19037"/>
                  <a:pt x="20960" y="19006"/>
                </a:cubicBezTo>
                <a:cubicBezTo>
                  <a:pt x="20978" y="18995"/>
                  <a:pt x="20994" y="18960"/>
                  <a:pt x="20994" y="18928"/>
                </a:cubicBezTo>
                <a:cubicBezTo>
                  <a:pt x="20995" y="18868"/>
                  <a:pt x="21411" y="18438"/>
                  <a:pt x="21468" y="18438"/>
                </a:cubicBezTo>
                <a:cubicBezTo>
                  <a:pt x="21523" y="18438"/>
                  <a:pt x="21596" y="18220"/>
                  <a:pt x="21554" y="18181"/>
                </a:cubicBezTo>
                <a:cubicBezTo>
                  <a:pt x="21534" y="18163"/>
                  <a:pt x="21518" y="18063"/>
                  <a:pt x="21518" y="17961"/>
                </a:cubicBezTo>
                <a:cubicBezTo>
                  <a:pt x="21518" y="17756"/>
                  <a:pt x="21474" y="17658"/>
                  <a:pt x="21343" y="17562"/>
                </a:cubicBezTo>
                <a:cubicBezTo>
                  <a:pt x="21295" y="17527"/>
                  <a:pt x="21255" y="17476"/>
                  <a:pt x="21255" y="17450"/>
                </a:cubicBezTo>
                <a:cubicBezTo>
                  <a:pt x="21255" y="17421"/>
                  <a:pt x="21193" y="17394"/>
                  <a:pt x="21091" y="17380"/>
                </a:cubicBezTo>
                <a:cubicBezTo>
                  <a:pt x="20961" y="17362"/>
                  <a:pt x="20901" y="17331"/>
                  <a:pt x="20816" y="17232"/>
                </a:cubicBezTo>
                <a:cubicBezTo>
                  <a:pt x="20756" y="17162"/>
                  <a:pt x="20697" y="17082"/>
                  <a:pt x="20683" y="17053"/>
                </a:cubicBezTo>
                <a:cubicBezTo>
                  <a:pt x="20618" y="16922"/>
                  <a:pt x="20401" y="16691"/>
                  <a:pt x="20342" y="16690"/>
                </a:cubicBezTo>
                <a:cubicBezTo>
                  <a:pt x="20240" y="16690"/>
                  <a:pt x="20211" y="16602"/>
                  <a:pt x="20184" y="16217"/>
                </a:cubicBezTo>
                <a:cubicBezTo>
                  <a:pt x="20169" y="16000"/>
                  <a:pt x="20141" y="15847"/>
                  <a:pt x="20112" y="15826"/>
                </a:cubicBezTo>
                <a:cubicBezTo>
                  <a:pt x="20087" y="15807"/>
                  <a:pt x="20056" y="15727"/>
                  <a:pt x="20045" y="15651"/>
                </a:cubicBezTo>
                <a:cubicBezTo>
                  <a:pt x="20033" y="15575"/>
                  <a:pt x="20016" y="15476"/>
                  <a:pt x="20008" y="15429"/>
                </a:cubicBezTo>
                <a:cubicBezTo>
                  <a:pt x="19999" y="15383"/>
                  <a:pt x="20011" y="15317"/>
                  <a:pt x="20032" y="15285"/>
                </a:cubicBezTo>
                <a:cubicBezTo>
                  <a:pt x="20062" y="15241"/>
                  <a:pt x="20057" y="15205"/>
                  <a:pt x="20010" y="15139"/>
                </a:cubicBezTo>
                <a:cubicBezTo>
                  <a:pt x="19975" y="15090"/>
                  <a:pt x="19947" y="14998"/>
                  <a:pt x="19946" y="14935"/>
                </a:cubicBezTo>
                <a:cubicBezTo>
                  <a:pt x="19946" y="14873"/>
                  <a:pt x="19923" y="14796"/>
                  <a:pt x="19897" y="14764"/>
                </a:cubicBezTo>
                <a:cubicBezTo>
                  <a:pt x="19871" y="14733"/>
                  <a:pt x="19854" y="14633"/>
                  <a:pt x="19858" y="14542"/>
                </a:cubicBezTo>
                <a:cubicBezTo>
                  <a:pt x="19864" y="14409"/>
                  <a:pt x="19879" y="14372"/>
                  <a:pt x="19942" y="14350"/>
                </a:cubicBezTo>
                <a:cubicBezTo>
                  <a:pt x="20010" y="14327"/>
                  <a:pt x="20022" y="14295"/>
                  <a:pt x="20022" y="14119"/>
                </a:cubicBezTo>
                <a:cubicBezTo>
                  <a:pt x="20022" y="13979"/>
                  <a:pt x="20003" y="13901"/>
                  <a:pt x="19965" y="13872"/>
                </a:cubicBezTo>
                <a:cubicBezTo>
                  <a:pt x="19934" y="13848"/>
                  <a:pt x="19909" y="13807"/>
                  <a:pt x="19909" y="13780"/>
                </a:cubicBezTo>
                <a:cubicBezTo>
                  <a:pt x="19909" y="13754"/>
                  <a:pt x="19887" y="13733"/>
                  <a:pt x="19858" y="13733"/>
                </a:cubicBezTo>
                <a:cubicBezTo>
                  <a:pt x="19829" y="13733"/>
                  <a:pt x="19771" y="13670"/>
                  <a:pt x="19731" y="13594"/>
                </a:cubicBezTo>
                <a:cubicBezTo>
                  <a:pt x="19665" y="13472"/>
                  <a:pt x="19664" y="13453"/>
                  <a:pt x="19714" y="13414"/>
                </a:cubicBezTo>
                <a:cubicBezTo>
                  <a:pt x="19746" y="13390"/>
                  <a:pt x="19802" y="13367"/>
                  <a:pt x="19840" y="13364"/>
                </a:cubicBezTo>
                <a:cubicBezTo>
                  <a:pt x="19878" y="13362"/>
                  <a:pt x="19950" y="13359"/>
                  <a:pt x="20000" y="13357"/>
                </a:cubicBezTo>
                <a:cubicBezTo>
                  <a:pt x="20104" y="13352"/>
                  <a:pt x="20134" y="13298"/>
                  <a:pt x="20106" y="13165"/>
                </a:cubicBezTo>
                <a:cubicBezTo>
                  <a:pt x="20094" y="13106"/>
                  <a:pt x="20050" y="13053"/>
                  <a:pt x="19991" y="13028"/>
                </a:cubicBezTo>
                <a:cubicBezTo>
                  <a:pt x="19816" y="12954"/>
                  <a:pt x="19536" y="12667"/>
                  <a:pt x="19536" y="12559"/>
                </a:cubicBezTo>
                <a:cubicBezTo>
                  <a:pt x="19536" y="12505"/>
                  <a:pt x="19513" y="12442"/>
                  <a:pt x="19485" y="12420"/>
                </a:cubicBezTo>
                <a:cubicBezTo>
                  <a:pt x="19448" y="12392"/>
                  <a:pt x="19440" y="12349"/>
                  <a:pt x="19460" y="12265"/>
                </a:cubicBezTo>
                <a:cubicBezTo>
                  <a:pt x="19484" y="12166"/>
                  <a:pt x="19478" y="12144"/>
                  <a:pt x="19419" y="12130"/>
                </a:cubicBezTo>
                <a:cubicBezTo>
                  <a:pt x="19344" y="12112"/>
                  <a:pt x="19323" y="11987"/>
                  <a:pt x="19388" y="11949"/>
                </a:cubicBezTo>
                <a:cubicBezTo>
                  <a:pt x="19447" y="11916"/>
                  <a:pt x="19357" y="11829"/>
                  <a:pt x="19261" y="11828"/>
                </a:cubicBezTo>
                <a:cubicBezTo>
                  <a:pt x="19217" y="11827"/>
                  <a:pt x="19133" y="11791"/>
                  <a:pt x="19074" y="11746"/>
                </a:cubicBezTo>
                <a:cubicBezTo>
                  <a:pt x="18974" y="11670"/>
                  <a:pt x="18966" y="11651"/>
                  <a:pt x="18966" y="11402"/>
                </a:cubicBezTo>
                <a:cubicBezTo>
                  <a:pt x="18966" y="11164"/>
                  <a:pt x="18957" y="11127"/>
                  <a:pt x="18859" y="11013"/>
                </a:cubicBezTo>
                <a:cubicBezTo>
                  <a:pt x="18800" y="10944"/>
                  <a:pt x="18750" y="10873"/>
                  <a:pt x="18750" y="10855"/>
                </a:cubicBezTo>
                <a:cubicBezTo>
                  <a:pt x="18750" y="10838"/>
                  <a:pt x="18692" y="10801"/>
                  <a:pt x="18621" y="10774"/>
                </a:cubicBezTo>
                <a:cubicBezTo>
                  <a:pt x="18464" y="10713"/>
                  <a:pt x="18478" y="10639"/>
                  <a:pt x="18662" y="10568"/>
                </a:cubicBezTo>
                <a:cubicBezTo>
                  <a:pt x="18821" y="10507"/>
                  <a:pt x="18828" y="10408"/>
                  <a:pt x="18679" y="10310"/>
                </a:cubicBezTo>
                <a:cubicBezTo>
                  <a:pt x="18618" y="10270"/>
                  <a:pt x="18556" y="10202"/>
                  <a:pt x="18541" y="10160"/>
                </a:cubicBezTo>
                <a:cubicBezTo>
                  <a:pt x="18527" y="10118"/>
                  <a:pt x="18490" y="10064"/>
                  <a:pt x="18457" y="10042"/>
                </a:cubicBezTo>
                <a:cubicBezTo>
                  <a:pt x="18403" y="10006"/>
                  <a:pt x="18402" y="9996"/>
                  <a:pt x="18461" y="9936"/>
                </a:cubicBezTo>
                <a:cubicBezTo>
                  <a:pt x="18556" y="9839"/>
                  <a:pt x="18541" y="9747"/>
                  <a:pt x="18414" y="9634"/>
                </a:cubicBezTo>
                <a:cubicBezTo>
                  <a:pt x="18352" y="9579"/>
                  <a:pt x="18303" y="9508"/>
                  <a:pt x="18303" y="9476"/>
                </a:cubicBezTo>
                <a:cubicBezTo>
                  <a:pt x="18303" y="9444"/>
                  <a:pt x="18244" y="9351"/>
                  <a:pt x="18172" y="9267"/>
                </a:cubicBezTo>
                <a:cubicBezTo>
                  <a:pt x="18044" y="9118"/>
                  <a:pt x="18009" y="9015"/>
                  <a:pt x="18073" y="8979"/>
                </a:cubicBezTo>
                <a:cubicBezTo>
                  <a:pt x="18091" y="8969"/>
                  <a:pt x="18114" y="8856"/>
                  <a:pt x="18125" y="8728"/>
                </a:cubicBezTo>
                <a:cubicBezTo>
                  <a:pt x="18142" y="8524"/>
                  <a:pt x="18159" y="8483"/>
                  <a:pt x="18252" y="8415"/>
                </a:cubicBezTo>
                <a:cubicBezTo>
                  <a:pt x="18310" y="8371"/>
                  <a:pt x="18376" y="8337"/>
                  <a:pt x="18400" y="8337"/>
                </a:cubicBezTo>
                <a:cubicBezTo>
                  <a:pt x="18461" y="8336"/>
                  <a:pt x="18713" y="8070"/>
                  <a:pt x="18720" y="7999"/>
                </a:cubicBezTo>
                <a:cubicBezTo>
                  <a:pt x="18735" y="7817"/>
                  <a:pt x="18700" y="7655"/>
                  <a:pt x="18629" y="7584"/>
                </a:cubicBezTo>
                <a:cubicBezTo>
                  <a:pt x="18558" y="7513"/>
                  <a:pt x="18555" y="7502"/>
                  <a:pt x="18611" y="7446"/>
                </a:cubicBezTo>
                <a:cubicBezTo>
                  <a:pt x="18700" y="7355"/>
                  <a:pt x="18764" y="7101"/>
                  <a:pt x="18756" y="6866"/>
                </a:cubicBezTo>
                <a:cubicBezTo>
                  <a:pt x="18751" y="6689"/>
                  <a:pt x="18734" y="6647"/>
                  <a:pt x="18638" y="6555"/>
                </a:cubicBezTo>
                <a:cubicBezTo>
                  <a:pt x="18576" y="6496"/>
                  <a:pt x="18527" y="6410"/>
                  <a:pt x="18527" y="6365"/>
                </a:cubicBezTo>
                <a:cubicBezTo>
                  <a:pt x="18527" y="6320"/>
                  <a:pt x="18506" y="6231"/>
                  <a:pt x="18482" y="6168"/>
                </a:cubicBezTo>
                <a:cubicBezTo>
                  <a:pt x="18444" y="6071"/>
                  <a:pt x="18419" y="6054"/>
                  <a:pt x="18320" y="6054"/>
                </a:cubicBezTo>
                <a:cubicBezTo>
                  <a:pt x="18130" y="6054"/>
                  <a:pt x="17990" y="5851"/>
                  <a:pt x="18100" y="5738"/>
                </a:cubicBezTo>
                <a:cubicBezTo>
                  <a:pt x="18157" y="5680"/>
                  <a:pt x="18155" y="5669"/>
                  <a:pt x="18075" y="5565"/>
                </a:cubicBezTo>
                <a:cubicBezTo>
                  <a:pt x="17987" y="5450"/>
                  <a:pt x="17926" y="5235"/>
                  <a:pt x="17915" y="4997"/>
                </a:cubicBezTo>
                <a:cubicBezTo>
                  <a:pt x="17910" y="4866"/>
                  <a:pt x="17916" y="4861"/>
                  <a:pt x="18014" y="4870"/>
                </a:cubicBezTo>
                <a:cubicBezTo>
                  <a:pt x="18103" y="4879"/>
                  <a:pt x="18119" y="4865"/>
                  <a:pt x="18139" y="4773"/>
                </a:cubicBezTo>
                <a:cubicBezTo>
                  <a:pt x="18154" y="4705"/>
                  <a:pt x="18200" y="4648"/>
                  <a:pt x="18264" y="4618"/>
                </a:cubicBezTo>
                <a:cubicBezTo>
                  <a:pt x="18325" y="4588"/>
                  <a:pt x="18378" y="4525"/>
                  <a:pt x="18400" y="4456"/>
                </a:cubicBezTo>
                <a:cubicBezTo>
                  <a:pt x="18425" y="4374"/>
                  <a:pt x="18474" y="4324"/>
                  <a:pt x="18572" y="4281"/>
                </a:cubicBezTo>
                <a:cubicBezTo>
                  <a:pt x="18647" y="4249"/>
                  <a:pt x="18720" y="4204"/>
                  <a:pt x="18734" y="4183"/>
                </a:cubicBezTo>
                <a:cubicBezTo>
                  <a:pt x="18748" y="4161"/>
                  <a:pt x="18717" y="4064"/>
                  <a:pt x="18664" y="3966"/>
                </a:cubicBezTo>
                <a:cubicBezTo>
                  <a:pt x="18507" y="3672"/>
                  <a:pt x="18514" y="3518"/>
                  <a:pt x="18691" y="3440"/>
                </a:cubicBezTo>
                <a:cubicBezTo>
                  <a:pt x="18965" y="3320"/>
                  <a:pt x="18993" y="3207"/>
                  <a:pt x="18789" y="3022"/>
                </a:cubicBezTo>
                <a:cubicBezTo>
                  <a:pt x="18729" y="2967"/>
                  <a:pt x="18677" y="2888"/>
                  <a:pt x="18676" y="2845"/>
                </a:cubicBezTo>
                <a:cubicBezTo>
                  <a:pt x="18676" y="2802"/>
                  <a:pt x="18635" y="2743"/>
                  <a:pt x="18582" y="2711"/>
                </a:cubicBezTo>
                <a:cubicBezTo>
                  <a:pt x="18519" y="2672"/>
                  <a:pt x="18494" y="2633"/>
                  <a:pt x="18508" y="2593"/>
                </a:cubicBezTo>
                <a:cubicBezTo>
                  <a:pt x="18537" y="2510"/>
                  <a:pt x="18376" y="2186"/>
                  <a:pt x="18240" y="2051"/>
                </a:cubicBezTo>
                <a:cubicBezTo>
                  <a:pt x="18167" y="1980"/>
                  <a:pt x="18077" y="1935"/>
                  <a:pt x="17981" y="1920"/>
                </a:cubicBezTo>
                <a:cubicBezTo>
                  <a:pt x="17750" y="1885"/>
                  <a:pt x="17733" y="1874"/>
                  <a:pt x="17760" y="1797"/>
                </a:cubicBezTo>
                <a:cubicBezTo>
                  <a:pt x="17784" y="1726"/>
                  <a:pt x="17661" y="1594"/>
                  <a:pt x="17569" y="1592"/>
                </a:cubicBezTo>
                <a:cubicBezTo>
                  <a:pt x="17475" y="1589"/>
                  <a:pt x="17407" y="1467"/>
                  <a:pt x="17429" y="1343"/>
                </a:cubicBezTo>
                <a:cubicBezTo>
                  <a:pt x="17449" y="1230"/>
                  <a:pt x="17440" y="1215"/>
                  <a:pt x="17331" y="1164"/>
                </a:cubicBezTo>
                <a:cubicBezTo>
                  <a:pt x="17218" y="1112"/>
                  <a:pt x="17206" y="1113"/>
                  <a:pt x="17105" y="1182"/>
                </a:cubicBezTo>
                <a:cubicBezTo>
                  <a:pt x="17025" y="1236"/>
                  <a:pt x="16969" y="1250"/>
                  <a:pt x="16877" y="1233"/>
                </a:cubicBezTo>
                <a:cubicBezTo>
                  <a:pt x="16783" y="1215"/>
                  <a:pt x="16738" y="1227"/>
                  <a:pt x="16670" y="1286"/>
                </a:cubicBezTo>
                <a:cubicBezTo>
                  <a:pt x="16622" y="1328"/>
                  <a:pt x="16582" y="1381"/>
                  <a:pt x="16582" y="1406"/>
                </a:cubicBezTo>
                <a:cubicBezTo>
                  <a:pt x="16582" y="1430"/>
                  <a:pt x="16531" y="1521"/>
                  <a:pt x="16467" y="1609"/>
                </a:cubicBezTo>
                <a:cubicBezTo>
                  <a:pt x="16353" y="1765"/>
                  <a:pt x="16349" y="1767"/>
                  <a:pt x="16192" y="1746"/>
                </a:cubicBezTo>
                <a:cubicBezTo>
                  <a:pt x="16066" y="1728"/>
                  <a:pt x="16028" y="1734"/>
                  <a:pt x="16010" y="1778"/>
                </a:cubicBezTo>
                <a:cubicBezTo>
                  <a:pt x="15997" y="1808"/>
                  <a:pt x="15962" y="1833"/>
                  <a:pt x="15932" y="1833"/>
                </a:cubicBezTo>
                <a:cubicBezTo>
                  <a:pt x="15902" y="1833"/>
                  <a:pt x="15851" y="1867"/>
                  <a:pt x="15819" y="1909"/>
                </a:cubicBezTo>
                <a:cubicBezTo>
                  <a:pt x="15785" y="1954"/>
                  <a:pt x="15720" y="1986"/>
                  <a:pt x="15661" y="1987"/>
                </a:cubicBezTo>
                <a:cubicBezTo>
                  <a:pt x="15583" y="1988"/>
                  <a:pt x="15554" y="2012"/>
                  <a:pt x="15528" y="2093"/>
                </a:cubicBezTo>
                <a:cubicBezTo>
                  <a:pt x="15483" y="2227"/>
                  <a:pt x="15474" y="2245"/>
                  <a:pt x="15394" y="2367"/>
                </a:cubicBezTo>
                <a:cubicBezTo>
                  <a:pt x="15322" y="2477"/>
                  <a:pt x="15060" y="2630"/>
                  <a:pt x="14988" y="2604"/>
                </a:cubicBezTo>
                <a:cubicBezTo>
                  <a:pt x="14943" y="2588"/>
                  <a:pt x="14878" y="2722"/>
                  <a:pt x="14914" y="2756"/>
                </a:cubicBezTo>
                <a:cubicBezTo>
                  <a:pt x="14925" y="2766"/>
                  <a:pt x="14990" y="2785"/>
                  <a:pt x="15058" y="2798"/>
                </a:cubicBezTo>
                <a:cubicBezTo>
                  <a:pt x="15157" y="2816"/>
                  <a:pt x="15184" y="2841"/>
                  <a:pt x="15193" y="2916"/>
                </a:cubicBezTo>
                <a:cubicBezTo>
                  <a:pt x="15200" y="2970"/>
                  <a:pt x="15228" y="3009"/>
                  <a:pt x="15259" y="3009"/>
                </a:cubicBezTo>
                <a:cubicBezTo>
                  <a:pt x="15289" y="3009"/>
                  <a:pt x="15340" y="3062"/>
                  <a:pt x="15374" y="3127"/>
                </a:cubicBezTo>
                <a:cubicBezTo>
                  <a:pt x="15434" y="3242"/>
                  <a:pt x="15431" y="3248"/>
                  <a:pt x="15316" y="3421"/>
                </a:cubicBezTo>
                <a:cubicBezTo>
                  <a:pt x="15223" y="3561"/>
                  <a:pt x="15203" y="3630"/>
                  <a:pt x="15210" y="3755"/>
                </a:cubicBezTo>
                <a:lnTo>
                  <a:pt x="15218" y="3913"/>
                </a:lnTo>
                <a:lnTo>
                  <a:pt x="15033" y="3972"/>
                </a:lnTo>
                <a:cubicBezTo>
                  <a:pt x="14875" y="4022"/>
                  <a:pt x="14843" y="4046"/>
                  <a:pt x="14816" y="4145"/>
                </a:cubicBezTo>
                <a:cubicBezTo>
                  <a:pt x="14796" y="4217"/>
                  <a:pt x="14800" y="4277"/>
                  <a:pt x="14824" y="4304"/>
                </a:cubicBezTo>
                <a:cubicBezTo>
                  <a:pt x="14870" y="4355"/>
                  <a:pt x="14750" y="4473"/>
                  <a:pt x="14598" y="4526"/>
                </a:cubicBezTo>
                <a:cubicBezTo>
                  <a:pt x="14491" y="4564"/>
                  <a:pt x="14208" y="4526"/>
                  <a:pt x="14143" y="4466"/>
                </a:cubicBezTo>
                <a:cubicBezTo>
                  <a:pt x="14080" y="4407"/>
                  <a:pt x="14014" y="4418"/>
                  <a:pt x="13930" y="4502"/>
                </a:cubicBezTo>
                <a:cubicBezTo>
                  <a:pt x="13888" y="4543"/>
                  <a:pt x="13801" y="4581"/>
                  <a:pt x="13733" y="4585"/>
                </a:cubicBezTo>
                <a:cubicBezTo>
                  <a:pt x="13666" y="4590"/>
                  <a:pt x="13546" y="4610"/>
                  <a:pt x="13466" y="4629"/>
                </a:cubicBezTo>
                <a:cubicBezTo>
                  <a:pt x="13373" y="4652"/>
                  <a:pt x="13286" y="4652"/>
                  <a:pt x="13226" y="4631"/>
                </a:cubicBezTo>
                <a:cubicBezTo>
                  <a:pt x="13112" y="4591"/>
                  <a:pt x="13014" y="4618"/>
                  <a:pt x="12853" y="4732"/>
                </a:cubicBezTo>
                <a:cubicBezTo>
                  <a:pt x="12785" y="4779"/>
                  <a:pt x="12693" y="4819"/>
                  <a:pt x="12648" y="4821"/>
                </a:cubicBezTo>
                <a:cubicBezTo>
                  <a:pt x="12575" y="4824"/>
                  <a:pt x="12563" y="4844"/>
                  <a:pt x="12559" y="4986"/>
                </a:cubicBezTo>
                <a:cubicBezTo>
                  <a:pt x="12556" y="5134"/>
                  <a:pt x="12542" y="5160"/>
                  <a:pt x="12379" y="5290"/>
                </a:cubicBezTo>
                <a:cubicBezTo>
                  <a:pt x="12281" y="5368"/>
                  <a:pt x="12137" y="5463"/>
                  <a:pt x="12057" y="5501"/>
                </a:cubicBezTo>
                <a:lnTo>
                  <a:pt x="11909" y="5571"/>
                </a:lnTo>
                <a:lnTo>
                  <a:pt x="11733" y="5486"/>
                </a:lnTo>
                <a:cubicBezTo>
                  <a:pt x="11635" y="5439"/>
                  <a:pt x="11529" y="5365"/>
                  <a:pt x="11499" y="5320"/>
                </a:cubicBezTo>
                <a:cubicBezTo>
                  <a:pt x="11366" y="5124"/>
                  <a:pt x="11312" y="5008"/>
                  <a:pt x="11290" y="4882"/>
                </a:cubicBezTo>
                <a:cubicBezTo>
                  <a:pt x="11271" y="4774"/>
                  <a:pt x="11192" y="4671"/>
                  <a:pt x="10902" y="4371"/>
                </a:cubicBezTo>
                <a:cubicBezTo>
                  <a:pt x="10702" y="4164"/>
                  <a:pt x="10519" y="3961"/>
                  <a:pt x="10496" y="3920"/>
                </a:cubicBezTo>
                <a:cubicBezTo>
                  <a:pt x="10461" y="3859"/>
                  <a:pt x="10427" y="3848"/>
                  <a:pt x="10311" y="3862"/>
                </a:cubicBezTo>
                <a:cubicBezTo>
                  <a:pt x="10193" y="3875"/>
                  <a:pt x="10149" y="3861"/>
                  <a:pt x="10024" y="3765"/>
                </a:cubicBezTo>
                <a:cubicBezTo>
                  <a:pt x="9862" y="3639"/>
                  <a:pt x="9571" y="3570"/>
                  <a:pt x="9171" y="3565"/>
                </a:cubicBezTo>
                <a:cubicBezTo>
                  <a:pt x="9017" y="3563"/>
                  <a:pt x="8948" y="3548"/>
                  <a:pt x="8933" y="3512"/>
                </a:cubicBezTo>
                <a:cubicBezTo>
                  <a:pt x="8921" y="3484"/>
                  <a:pt x="8811" y="3434"/>
                  <a:pt x="8687" y="3402"/>
                </a:cubicBezTo>
                <a:cubicBezTo>
                  <a:pt x="8508" y="3355"/>
                  <a:pt x="8447" y="3321"/>
                  <a:pt x="8399" y="3240"/>
                </a:cubicBezTo>
                <a:cubicBezTo>
                  <a:pt x="8293" y="3060"/>
                  <a:pt x="8160" y="2931"/>
                  <a:pt x="8024" y="2880"/>
                </a:cubicBezTo>
                <a:cubicBezTo>
                  <a:pt x="7951" y="2852"/>
                  <a:pt x="7858" y="2800"/>
                  <a:pt x="7817" y="2766"/>
                </a:cubicBezTo>
                <a:cubicBezTo>
                  <a:pt x="7776" y="2731"/>
                  <a:pt x="7694" y="2698"/>
                  <a:pt x="7634" y="2692"/>
                </a:cubicBezTo>
                <a:cubicBezTo>
                  <a:pt x="7477" y="2675"/>
                  <a:pt x="7453" y="2576"/>
                  <a:pt x="7558" y="2369"/>
                </a:cubicBezTo>
                <a:cubicBezTo>
                  <a:pt x="7673" y="2142"/>
                  <a:pt x="7671" y="2114"/>
                  <a:pt x="7528" y="1934"/>
                </a:cubicBezTo>
                <a:cubicBezTo>
                  <a:pt x="7391" y="1762"/>
                  <a:pt x="7325" y="1668"/>
                  <a:pt x="7292" y="1592"/>
                </a:cubicBezTo>
                <a:cubicBezTo>
                  <a:pt x="7279" y="1563"/>
                  <a:pt x="7256" y="1516"/>
                  <a:pt x="7240" y="1487"/>
                </a:cubicBezTo>
                <a:cubicBezTo>
                  <a:pt x="7224" y="1459"/>
                  <a:pt x="7225" y="1383"/>
                  <a:pt x="7244" y="1318"/>
                </a:cubicBezTo>
                <a:cubicBezTo>
                  <a:pt x="7285" y="1184"/>
                  <a:pt x="7260" y="1149"/>
                  <a:pt x="7078" y="1087"/>
                </a:cubicBezTo>
                <a:cubicBezTo>
                  <a:pt x="7011" y="1063"/>
                  <a:pt x="6902" y="1024"/>
                  <a:pt x="6836" y="999"/>
                </a:cubicBezTo>
                <a:cubicBezTo>
                  <a:pt x="6747" y="965"/>
                  <a:pt x="6696" y="965"/>
                  <a:pt x="6631" y="993"/>
                </a:cubicBezTo>
                <a:cubicBezTo>
                  <a:pt x="6470" y="1064"/>
                  <a:pt x="6321" y="1102"/>
                  <a:pt x="6124" y="1125"/>
                </a:cubicBezTo>
                <a:cubicBezTo>
                  <a:pt x="6017" y="1137"/>
                  <a:pt x="5887" y="1178"/>
                  <a:pt x="5835" y="1216"/>
                </a:cubicBezTo>
                <a:cubicBezTo>
                  <a:pt x="5763" y="1269"/>
                  <a:pt x="5709" y="1280"/>
                  <a:pt x="5601" y="1263"/>
                </a:cubicBezTo>
                <a:cubicBezTo>
                  <a:pt x="5220" y="1205"/>
                  <a:pt x="5143" y="1203"/>
                  <a:pt x="5087" y="1246"/>
                </a:cubicBezTo>
                <a:cubicBezTo>
                  <a:pt x="5055" y="1271"/>
                  <a:pt x="5038" y="1313"/>
                  <a:pt x="5050" y="1341"/>
                </a:cubicBezTo>
                <a:cubicBezTo>
                  <a:pt x="5061" y="1369"/>
                  <a:pt x="5053" y="1410"/>
                  <a:pt x="5033" y="1432"/>
                </a:cubicBezTo>
                <a:cubicBezTo>
                  <a:pt x="5010" y="1458"/>
                  <a:pt x="5015" y="1502"/>
                  <a:pt x="5045" y="1558"/>
                </a:cubicBezTo>
                <a:cubicBezTo>
                  <a:pt x="5071" y="1604"/>
                  <a:pt x="5079" y="1666"/>
                  <a:pt x="5064" y="1694"/>
                </a:cubicBezTo>
                <a:cubicBezTo>
                  <a:pt x="5049" y="1723"/>
                  <a:pt x="5026" y="1778"/>
                  <a:pt x="5013" y="1816"/>
                </a:cubicBezTo>
                <a:cubicBezTo>
                  <a:pt x="4990" y="1880"/>
                  <a:pt x="4984" y="1880"/>
                  <a:pt x="4941" y="1825"/>
                </a:cubicBezTo>
                <a:cubicBezTo>
                  <a:pt x="4903" y="1778"/>
                  <a:pt x="4857" y="1770"/>
                  <a:pt x="4693" y="1786"/>
                </a:cubicBezTo>
                <a:cubicBezTo>
                  <a:pt x="4345" y="1818"/>
                  <a:pt x="4044" y="1788"/>
                  <a:pt x="3946" y="1710"/>
                </a:cubicBezTo>
                <a:cubicBezTo>
                  <a:pt x="3900" y="1673"/>
                  <a:pt x="3856" y="1674"/>
                  <a:pt x="3700" y="1711"/>
                </a:cubicBezTo>
                <a:cubicBezTo>
                  <a:pt x="3491" y="1762"/>
                  <a:pt x="3354" y="1823"/>
                  <a:pt x="3290" y="1898"/>
                </a:cubicBezTo>
                <a:cubicBezTo>
                  <a:pt x="3255" y="1938"/>
                  <a:pt x="3234" y="1937"/>
                  <a:pt x="3150" y="1886"/>
                </a:cubicBezTo>
                <a:cubicBezTo>
                  <a:pt x="3095" y="1853"/>
                  <a:pt x="3058" y="1813"/>
                  <a:pt x="3068" y="1799"/>
                </a:cubicBezTo>
                <a:cubicBezTo>
                  <a:pt x="3078" y="1784"/>
                  <a:pt x="3051" y="1745"/>
                  <a:pt x="3011" y="1711"/>
                </a:cubicBezTo>
                <a:cubicBezTo>
                  <a:pt x="2970" y="1677"/>
                  <a:pt x="2937" y="1632"/>
                  <a:pt x="2937" y="1611"/>
                </a:cubicBezTo>
                <a:cubicBezTo>
                  <a:pt x="2937" y="1555"/>
                  <a:pt x="2691" y="1383"/>
                  <a:pt x="2613" y="1385"/>
                </a:cubicBezTo>
                <a:cubicBezTo>
                  <a:pt x="2544" y="1386"/>
                  <a:pt x="2377" y="1592"/>
                  <a:pt x="2377" y="1675"/>
                </a:cubicBezTo>
                <a:cubicBezTo>
                  <a:pt x="2377" y="1737"/>
                  <a:pt x="2277" y="1809"/>
                  <a:pt x="2229" y="1782"/>
                </a:cubicBezTo>
                <a:cubicBezTo>
                  <a:pt x="2208" y="1769"/>
                  <a:pt x="2190" y="1740"/>
                  <a:pt x="2190" y="1717"/>
                </a:cubicBezTo>
                <a:cubicBezTo>
                  <a:pt x="2190" y="1694"/>
                  <a:pt x="2130" y="1646"/>
                  <a:pt x="2057" y="1609"/>
                </a:cubicBezTo>
                <a:cubicBezTo>
                  <a:pt x="1904" y="1533"/>
                  <a:pt x="1812" y="1393"/>
                  <a:pt x="1823" y="1254"/>
                </a:cubicBezTo>
                <a:cubicBezTo>
                  <a:pt x="1827" y="1201"/>
                  <a:pt x="1808" y="1122"/>
                  <a:pt x="1782" y="1077"/>
                </a:cubicBezTo>
                <a:cubicBezTo>
                  <a:pt x="1756" y="1032"/>
                  <a:pt x="1745" y="961"/>
                  <a:pt x="1757" y="917"/>
                </a:cubicBezTo>
                <a:cubicBezTo>
                  <a:pt x="1777" y="846"/>
                  <a:pt x="1746" y="764"/>
                  <a:pt x="1653" y="629"/>
                </a:cubicBezTo>
                <a:cubicBezTo>
                  <a:pt x="1627" y="592"/>
                  <a:pt x="1611" y="593"/>
                  <a:pt x="1560" y="634"/>
                </a:cubicBezTo>
                <a:cubicBezTo>
                  <a:pt x="1405" y="764"/>
                  <a:pt x="1170" y="585"/>
                  <a:pt x="1119" y="300"/>
                </a:cubicBezTo>
                <a:cubicBezTo>
                  <a:pt x="1103" y="208"/>
                  <a:pt x="1060" y="143"/>
                  <a:pt x="976" y="84"/>
                </a:cubicBezTo>
                <a:cubicBezTo>
                  <a:pt x="826" y="-22"/>
                  <a:pt x="793" y="-22"/>
                  <a:pt x="641" y="86"/>
                </a:cubicBezTo>
                <a:cubicBezTo>
                  <a:pt x="490" y="192"/>
                  <a:pt x="474" y="193"/>
                  <a:pt x="364" y="86"/>
                </a:cubicBezTo>
                <a:cubicBezTo>
                  <a:pt x="316" y="38"/>
                  <a:pt x="265" y="0"/>
                  <a:pt x="252" y="0"/>
                </a:cubicBezTo>
                <a:close/>
              </a:path>
            </a:pathLst>
          </a:custGeom>
          <a:ln w="12700">
            <a:miter lim="400000"/>
          </a:ln>
        </p:spPr>
      </p:pic>
      <p:sp>
        <p:nvSpPr>
          <p:cNvPr id="652" name="conserving water resources"/>
          <p:cNvSpPr txBox="1"/>
          <p:nvPr/>
        </p:nvSpPr>
        <p:spPr>
          <a:xfrm>
            <a:off x="10210683" y="4855616"/>
            <a:ext cx="1153676"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lang="es-ES" sz="1039" dirty="0">
                <a:latin typeface="Avenir Next" panose="020B0503020202020204" pitchFamily="34" charset="0"/>
              </a:rPr>
              <a:t>C</a:t>
            </a:r>
            <a:r>
              <a:rPr sz="1039" dirty="0" err="1">
                <a:latin typeface="Avenir Next" panose="020B0503020202020204" pitchFamily="34" charset="0"/>
              </a:rPr>
              <a:t>onserving</a:t>
            </a:r>
            <a:r>
              <a:rPr sz="1039" dirty="0">
                <a:latin typeface="Avenir Next" panose="020B0503020202020204" pitchFamily="34" charset="0"/>
              </a:rPr>
              <a:t> water resources</a:t>
            </a:r>
          </a:p>
        </p:txBody>
      </p:sp>
      <p:sp>
        <p:nvSpPr>
          <p:cNvPr id="653" name="Línea"/>
          <p:cNvSpPr/>
          <p:nvPr/>
        </p:nvSpPr>
        <p:spPr>
          <a:xfrm flipH="1">
            <a:off x="8238250" y="2407938"/>
            <a:ext cx="148978" cy="531559"/>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54" name="Línea"/>
          <p:cNvSpPr/>
          <p:nvPr/>
        </p:nvSpPr>
        <p:spPr>
          <a:xfrm flipH="1">
            <a:off x="9625546" y="2765137"/>
            <a:ext cx="813042" cy="600843"/>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55" name="Improving filtration"/>
          <p:cNvSpPr txBox="1"/>
          <p:nvPr/>
        </p:nvSpPr>
        <p:spPr>
          <a:xfrm>
            <a:off x="5723866" y="3117558"/>
            <a:ext cx="1244042"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1400"/>
            </a:lvl1pPr>
          </a:lstStyle>
          <a:p>
            <a:r>
              <a:rPr sz="1039" dirty="0">
                <a:latin typeface="Avenir Next" panose="020B0503020202020204" pitchFamily="34" charset="0"/>
              </a:rPr>
              <a:t>Improving filtration</a:t>
            </a:r>
          </a:p>
        </p:txBody>
      </p:sp>
      <p:sp>
        <p:nvSpPr>
          <p:cNvPr id="656" name="conserving natural infrastructure"/>
          <p:cNvSpPr txBox="1"/>
          <p:nvPr/>
        </p:nvSpPr>
        <p:spPr>
          <a:xfrm>
            <a:off x="9934464" y="3684460"/>
            <a:ext cx="1544490"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lang="es-ES" sz="1039" dirty="0">
                <a:latin typeface="Avenir Next" panose="020B0503020202020204" pitchFamily="34" charset="0"/>
              </a:rPr>
              <a:t>C</a:t>
            </a:r>
            <a:r>
              <a:rPr sz="1039" dirty="0" err="1">
                <a:latin typeface="Avenir Next" panose="020B0503020202020204" pitchFamily="34" charset="0"/>
              </a:rPr>
              <a:t>onserving</a:t>
            </a:r>
            <a:r>
              <a:rPr sz="1039" dirty="0">
                <a:latin typeface="Avenir Next" panose="020B0503020202020204" pitchFamily="34" charset="0"/>
              </a:rPr>
              <a:t> natural infrastructure</a:t>
            </a:r>
          </a:p>
        </p:txBody>
      </p:sp>
      <p:sp>
        <p:nvSpPr>
          <p:cNvPr id="657" name="restoring wetlands"/>
          <p:cNvSpPr txBox="1"/>
          <p:nvPr/>
        </p:nvSpPr>
        <p:spPr>
          <a:xfrm>
            <a:off x="5710011" y="2404958"/>
            <a:ext cx="1240836"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1400"/>
            </a:lvl1pPr>
          </a:lstStyle>
          <a:p>
            <a:r>
              <a:rPr lang="es-ES" sz="1039" dirty="0">
                <a:latin typeface="Avenir Next" panose="020B0503020202020204" pitchFamily="34" charset="0"/>
              </a:rPr>
              <a:t>R</a:t>
            </a:r>
            <a:r>
              <a:rPr sz="1039" dirty="0" err="1">
                <a:latin typeface="Avenir Next" panose="020B0503020202020204" pitchFamily="34" charset="0"/>
              </a:rPr>
              <a:t>estoring</a:t>
            </a:r>
            <a:r>
              <a:rPr sz="1039" dirty="0">
                <a:latin typeface="Avenir Next" panose="020B0503020202020204" pitchFamily="34" charset="0"/>
              </a:rPr>
              <a:t> wetlands</a:t>
            </a:r>
          </a:p>
        </p:txBody>
      </p:sp>
      <p:sp>
        <p:nvSpPr>
          <p:cNvPr id="658" name="Reducing fire risk"/>
          <p:cNvSpPr txBox="1"/>
          <p:nvPr/>
        </p:nvSpPr>
        <p:spPr>
          <a:xfrm>
            <a:off x="7821730" y="1711125"/>
            <a:ext cx="1136642"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1400"/>
            </a:lvl1pPr>
          </a:lstStyle>
          <a:p>
            <a:r>
              <a:rPr sz="1039">
                <a:latin typeface="Avenir Next" panose="020B0503020202020204" pitchFamily="34" charset="0"/>
              </a:rPr>
              <a:t>Reducing fire risk</a:t>
            </a:r>
          </a:p>
        </p:txBody>
      </p:sp>
      <p:sp>
        <p:nvSpPr>
          <p:cNvPr id="659" name="Línea"/>
          <p:cNvSpPr/>
          <p:nvPr/>
        </p:nvSpPr>
        <p:spPr>
          <a:xfrm flipH="1">
            <a:off x="7760212" y="1941530"/>
            <a:ext cx="166290" cy="541465"/>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60" name="Sustainable crop production"/>
          <p:cNvSpPr txBox="1"/>
          <p:nvPr/>
        </p:nvSpPr>
        <p:spPr>
          <a:xfrm>
            <a:off x="8844240" y="2183155"/>
            <a:ext cx="1387932"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Sustainable crop production</a:t>
            </a:r>
          </a:p>
        </p:txBody>
      </p:sp>
      <p:sp>
        <p:nvSpPr>
          <p:cNvPr id="661" name="Connecting riparian vegetation"/>
          <p:cNvSpPr txBox="1"/>
          <p:nvPr/>
        </p:nvSpPr>
        <p:spPr>
          <a:xfrm>
            <a:off x="7455222" y="5242871"/>
            <a:ext cx="1387933"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Connecting riparian vegetation</a:t>
            </a:r>
          </a:p>
        </p:txBody>
      </p:sp>
      <p:sp>
        <p:nvSpPr>
          <p:cNvPr id="662" name="restoring waterheads"/>
          <p:cNvSpPr txBox="1"/>
          <p:nvPr/>
        </p:nvSpPr>
        <p:spPr>
          <a:xfrm>
            <a:off x="9962421" y="2505920"/>
            <a:ext cx="140274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1400"/>
            </a:lvl1pPr>
          </a:lstStyle>
          <a:p>
            <a:r>
              <a:rPr lang="es-ES" sz="1039" dirty="0">
                <a:latin typeface="Avenir Next" panose="020B0503020202020204" pitchFamily="34" charset="0"/>
              </a:rPr>
              <a:t>R</a:t>
            </a:r>
            <a:r>
              <a:rPr sz="1039" dirty="0" err="1">
                <a:latin typeface="Avenir Next" panose="020B0503020202020204" pitchFamily="34" charset="0"/>
              </a:rPr>
              <a:t>estoring</a:t>
            </a:r>
            <a:r>
              <a:rPr sz="1039" dirty="0">
                <a:latin typeface="Avenir Next" panose="020B0503020202020204" pitchFamily="34" charset="0"/>
              </a:rPr>
              <a:t> waterheads</a:t>
            </a:r>
          </a:p>
        </p:txBody>
      </p:sp>
      <p:sp>
        <p:nvSpPr>
          <p:cNvPr id="663" name="Línea"/>
          <p:cNvSpPr/>
          <p:nvPr/>
        </p:nvSpPr>
        <p:spPr>
          <a:xfrm flipV="1">
            <a:off x="6673332" y="2866622"/>
            <a:ext cx="607270" cy="312335"/>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64" name="restoring and protecting remaining habitats"/>
          <p:cNvSpPr txBox="1"/>
          <p:nvPr/>
        </p:nvSpPr>
        <p:spPr>
          <a:xfrm>
            <a:off x="5754416" y="4268445"/>
            <a:ext cx="1544490" cy="57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lang="es-ES" sz="1039" dirty="0">
                <a:latin typeface="Avenir Next" panose="020B0503020202020204" pitchFamily="34" charset="0"/>
              </a:rPr>
              <a:t>R</a:t>
            </a:r>
            <a:r>
              <a:rPr sz="1039" dirty="0" err="1">
                <a:latin typeface="Avenir Next" panose="020B0503020202020204" pitchFamily="34" charset="0"/>
              </a:rPr>
              <a:t>estoring</a:t>
            </a:r>
            <a:r>
              <a:rPr sz="1039" dirty="0">
                <a:latin typeface="Avenir Next" panose="020B0503020202020204" pitchFamily="34" charset="0"/>
              </a:rPr>
              <a:t> and protecting remaining habitats</a:t>
            </a:r>
          </a:p>
        </p:txBody>
      </p:sp>
      <p:sp>
        <p:nvSpPr>
          <p:cNvPr id="665" name="Línea"/>
          <p:cNvSpPr/>
          <p:nvPr/>
        </p:nvSpPr>
        <p:spPr>
          <a:xfrm flipV="1">
            <a:off x="8303747" y="4653856"/>
            <a:ext cx="1" cy="642527"/>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66" name="Ejemplo de Nature-based solutions"/>
          <p:cNvSpPr txBox="1"/>
          <p:nvPr/>
        </p:nvSpPr>
        <p:spPr>
          <a:xfrm>
            <a:off x="6992232" y="1222984"/>
            <a:ext cx="2688349" cy="386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743" rIns="39743">
            <a:spAutoFit/>
          </a:bodyPr>
          <a:lstStyle>
            <a:lvl1pPr>
              <a:defRPr sz="2200"/>
            </a:lvl1pPr>
          </a:lstStyle>
          <a:p>
            <a:r>
              <a:rPr sz="1913" dirty="0">
                <a:latin typeface="Avenir Next" panose="020B0503020202020204" pitchFamily="34" charset="0"/>
              </a:rPr>
              <a:t>Nature-based solutions</a:t>
            </a:r>
          </a:p>
        </p:txBody>
      </p:sp>
      <p:sp>
        <p:nvSpPr>
          <p:cNvPr id="667" name="restoring riparian vegetation"/>
          <p:cNvSpPr txBox="1"/>
          <p:nvPr/>
        </p:nvSpPr>
        <p:spPr>
          <a:xfrm>
            <a:off x="6420524" y="1830844"/>
            <a:ext cx="1257345"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lang="es-ES" sz="1039" dirty="0">
                <a:latin typeface="Avenir Next" panose="020B0503020202020204" pitchFamily="34" charset="0"/>
              </a:rPr>
              <a:t>R</a:t>
            </a:r>
            <a:r>
              <a:rPr sz="1039" dirty="0" err="1">
                <a:latin typeface="Avenir Next" panose="020B0503020202020204" pitchFamily="34" charset="0"/>
              </a:rPr>
              <a:t>estoring</a:t>
            </a:r>
            <a:r>
              <a:rPr sz="1039" dirty="0">
                <a:latin typeface="Avenir Next" panose="020B0503020202020204" pitchFamily="34" charset="0"/>
              </a:rPr>
              <a:t> riparian vegetation</a:t>
            </a:r>
          </a:p>
        </p:txBody>
      </p:sp>
      <p:sp>
        <p:nvSpPr>
          <p:cNvPr id="668" name="Línea"/>
          <p:cNvSpPr/>
          <p:nvPr/>
        </p:nvSpPr>
        <p:spPr>
          <a:xfrm flipH="1">
            <a:off x="2644030" y="2263764"/>
            <a:ext cx="444723" cy="194045"/>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69" name="Soil erosion"/>
          <p:cNvSpPr txBox="1"/>
          <p:nvPr/>
        </p:nvSpPr>
        <p:spPr>
          <a:xfrm>
            <a:off x="2873596" y="2038508"/>
            <a:ext cx="154449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Soil erosion</a:t>
            </a:r>
          </a:p>
        </p:txBody>
      </p:sp>
      <p:sp>
        <p:nvSpPr>
          <p:cNvPr id="670" name="Disaster risk"/>
          <p:cNvSpPr txBox="1"/>
          <p:nvPr/>
        </p:nvSpPr>
        <p:spPr>
          <a:xfrm>
            <a:off x="1597379" y="1730560"/>
            <a:ext cx="1544490" cy="252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Disaster risk</a:t>
            </a:r>
          </a:p>
        </p:txBody>
      </p:sp>
      <p:sp>
        <p:nvSpPr>
          <p:cNvPr id="671" name="River ecosystem fragmentation by dams"/>
          <p:cNvSpPr txBox="1"/>
          <p:nvPr/>
        </p:nvSpPr>
        <p:spPr>
          <a:xfrm>
            <a:off x="4654987" y="2244575"/>
            <a:ext cx="1028680" cy="731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River ecosystem fragmentation by dams</a:t>
            </a:r>
          </a:p>
        </p:txBody>
      </p:sp>
      <p:sp>
        <p:nvSpPr>
          <p:cNvPr id="672" name="Over-explotation of forest resources"/>
          <p:cNvSpPr txBox="1"/>
          <p:nvPr/>
        </p:nvSpPr>
        <p:spPr>
          <a:xfrm>
            <a:off x="3131501" y="5231543"/>
            <a:ext cx="1028680" cy="731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Over-explotation of forest resources</a:t>
            </a:r>
          </a:p>
        </p:txBody>
      </p:sp>
      <p:sp>
        <p:nvSpPr>
          <p:cNvPr id="673" name="Línea"/>
          <p:cNvSpPr/>
          <p:nvPr/>
        </p:nvSpPr>
        <p:spPr>
          <a:xfrm flipV="1">
            <a:off x="3218092" y="4444445"/>
            <a:ext cx="385935" cy="385935"/>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74" name="Habitat fragmentation"/>
          <p:cNvSpPr txBox="1"/>
          <p:nvPr/>
        </p:nvSpPr>
        <p:spPr>
          <a:xfrm>
            <a:off x="874936" y="3954636"/>
            <a:ext cx="1028680"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100"/>
            </a:lvl1pPr>
          </a:lstStyle>
          <a:p>
            <a:r>
              <a:rPr sz="1039">
                <a:latin typeface="Avenir Next" panose="020B0503020202020204" pitchFamily="34" charset="0"/>
              </a:rPr>
              <a:t>Habitat fragmentation</a:t>
            </a:r>
          </a:p>
        </p:txBody>
      </p:sp>
      <p:sp>
        <p:nvSpPr>
          <p:cNvPr id="675" name="Línea"/>
          <p:cNvSpPr/>
          <p:nvPr/>
        </p:nvSpPr>
        <p:spPr>
          <a:xfrm flipV="1">
            <a:off x="3732631" y="4965531"/>
            <a:ext cx="385934" cy="385934"/>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76" name="Línea"/>
          <p:cNvSpPr/>
          <p:nvPr/>
        </p:nvSpPr>
        <p:spPr>
          <a:xfrm flipH="1">
            <a:off x="3237297" y="2680343"/>
            <a:ext cx="306754" cy="306754"/>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77" name="Línea"/>
          <p:cNvSpPr/>
          <p:nvPr/>
        </p:nvSpPr>
        <p:spPr>
          <a:xfrm flipH="1">
            <a:off x="3974968" y="2560885"/>
            <a:ext cx="646866" cy="209688"/>
          </a:xfrm>
          <a:prstGeom prst="line">
            <a:avLst/>
          </a:prstGeom>
          <a:ln w="50800">
            <a:solidFill>
              <a:srgbClr val="FF2600"/>
            </a:solidFill>
            <a:miter/>
            <a:tailEnd type="triangle"/>
          </a:ln>
        </p:spPr>
        <p:txBody>
          <a:bodyPr lIns="39743" rIns="39743"/>
          <a:lstStyle/>
          <a:p>
            <a:endParaRPr sz="1039">
              <a:latin typeface="Avenir Next" panose="020B0503020202020204" pitchFamily="34" charset="0"/>
            </a:endParaRPr>
          </a:p>
        </p:txBody>
      </p:sp>
      <p:sp>
        <p:nvSpPr>
          <p:cNvPr id="678" name="Ecological agriculture"/>
          <p:cNvSpPr txBox="1"/>
          <p:nvPr/>
        </p:nvSpPr>
        <p:spPr>
          <a:xfrm>
            <a:off x="7995752" y="2047903"/>
            <a:ext cx="1387933"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Ecological agriculture</a:t>
            </a:r>
          </a:p>
        </p:txBody>
      </p:sp>
      <p:sp>
        <p:nvSpPr>
          <p:cNvPr id="679" name="Línea"/>
          <p:cNvSpPr/>
          <p:nvPr/>
        </p:nvSpPr>
        <p:spPr>
          <a:xfrm flipH="1">
            <a:off x="8699130" y="2691301"/>
            <a:ext cx="148978" cy="531559"/>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80" name="Connecting river ecosystems"/>
          <p:cNvSpPr txBox="1"/>
          <p:nvPr/>
        </p:nvSpPr>
        <p:spPr>
          <a:xfrm>
            <a:off x="10103595" y="4224139"/>
            <a:ext cx="1544490"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Connecting river ecosystems</a:t>
            </a:r>
          </a:p>
        </p:txBody>
      </p:sp>
      <p:sp>
        <p:nvSpPr>
          <p:cNvPr id="681" name="Línea"/>
          <p:cNvSpPr/>
          <p:nvPr/>
        </p:nvSpPr>
        <p:spPr>
          <a:xfrm flipH="1">
            <a:off x="9735946" y="5131504"/>
            <a:ext cx="511487" cy="1"/>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82" name="Sustainable forest production"/>
          <p:cNvSpPr txBox="1"/>
          <p:nvPr/>
        </p:nvSpPr>
        <p:spPr>
          <a:xfrm>
            <a:off x="7938719" y="5761749"/>
            <a:ext cx="1387933"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Sustainable forest production </a:t>
            </a:r>
          </a:p>
        </p:txBody>
      </p:sp>
      <p:sp>
        <p:nvSpPr>
          <p:cNvPr id="683" name="Restoring native vegetation"/>
          <p:cNvSpPr txBox="1"/>
          <p:nvPr/>
        </p:nvSpPr>
        <p:spPr>
          <a:xfrm>
            <a:off x="5590674" y="3664036"/>
            <a:ext cx="1257345" cy="412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743" rIns="39743">
            <a:spAutoFit/>
          </a:bodyPr>
          <a:lstStyle>
            <a:lvl1pPr>
              <a:defRPr sz="1400"/>
            </a:lvl1pPr>
          </a:lstStyle>
          <a:p>
            <a:r>
              <a:rPr sz="1039">
                <a:latin typeface="Avenir Next" panose="020B0503020202020204" pitchFamily="34" charset="0"/>
              </a:rPr>
              <a:t>Restoring native vegetation</a:t>
            </a:r>
          </a:p>
        </p:txBody>
      </p:sp>
      <p:sp>
        <p:nvSpPr>
          <p:cNvPr id="684" name="Línea"/>
          <p:cNvSpPr/>
          <p:nvPr/>
        </p:nvSpPr>
        <p:spPr>
          <a:xfrm flipV="1">
            <a:off x="6673163" y="3507146"/>
            <a:ext cx="604609" cy="205408"/>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85" name="Línea"/>
          <p:cNvSpPr/>
          <p:nvPr/>
        </p:nvSpPr>
        <p:spPr>
          <a:xfrm flipV="1">
            <a:off x="6750443" y="4243189"/>
            <a:ext cx="604609" cy="205408"/>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
        <p:nvSpPr>
          <p:cNvPr id="686" name="Línea"/>
          <p:cNvSpPr/>
          <p:nvPr/>
        </p:nvSpPr>
        <p:spPr>
          <a:xfrm flipH="1">
            <a:off x="9735946" y="4660923"/>
            <a:ext cx="511487" cy="1"/>
          </a:xfrm>
          <a:prstGeom prst="line">
            <a:avLst/>
          </a:prstGeom>
          <a:ln w="50800">
            <a:solidFill>
              <a:schemeClr val="accent1"/>
            </a:solidFill>
            <a:miter/>
            <a:tailEnd type="triangle"/>
          </a:ln>
        </p:spPr>
        <p:txBody>
          <a:bodyPr lIns="39743" rIns="39743"/>
          <a:lstStyle/>
          <a:p>
            <a:endParaRPr sz="1385">
              <a:latin typeface="Avenir Next" panose="020B0503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14DDCB-E60A-B59F-DCE7-50A736B16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394" y="643466"/>
            <a:ext cx="10129212" cy="5571067"/>
          </a:xfrm>
          <a:prstGeom prst="rect">
            <a:avLst/>
          </a:prstGeom>
        </p:spPr>
      </p:pic>
    </p:spTree>
    <p:extLst>
      <p:ext uri="{BB962C8B-B14F-4D97-AF65-F5344CB8AC3E}">
        <p14:creationId xmlns:p14="http://schemas.microsoft.com/office/powerpoint/2010/main" val="24848362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Qué es la doble materialidad? - Sygris">
            <a:extLst>
              <a:ext uri="{FF2B5EF4-FFF2-40B4-BE49-F238E27FC236}">
                <a16:creationId xmlns:a16="http://schemas.microsoft.com/office/drawing/2014/main" id="{76B08F56-F039-D386-6C4F-079D7A413E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2565" y="643466"/>
            <a:ext cx="964687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6698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FF637AA-EA33-236C-7028-BF7CA1988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449" y="643467"/>
            <a:ext cx="8473102"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3781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ítulo 1"/>
          <p:cNvSpPr txBox="1">
            <a:spLocks noGrp="1"/>
          </p:cNvSpPr>
          <p:nvPr>
            <p:ph type="title"/>
          </p:nvPr>
        </p:nvSpPr>
        <p:spPr>
          <a:xfrm>
            <a:off x="838199" y="0"/>
            <a:ext cx="10515601" cy="1325564"/>
          </a:xfrm>
          <a:prstGeom prst="rect">
            <a:avLst/>
          </a:prstGeom>
        </p:spPr>
        <p:txBody>
          <a:bodyPr/>
          <a:lstStyle/>
          <a:p>
            <a:r>
              <a:rPr lang="en-US" dirty="0"/>
              <a:t>Biodiversity and financial risk </a:t>
            </a:r>
          </a:p>
        </p:txBody>
      </p:sp>
      <p:sp>
        <p:nvSpPr>
          <p:cNvPr id="98" name="Marcador de contenido 2"/>
          <p:cNvSpPr txBox="1">
            <a:spLocks noGrp="1"/>
          </p:cNvSpPr>
          <p:nvPr>
            <p:ph type="body" idx="1"/>
          </p:nvPr>
        </p:nvSpPr>
        <p:spPr>
          <a:xfrm>
            <a:off x="868559" y="1126168"/>
            <a:ext cx="10515601" cy="5139564"/>
          </a:xfrm>
          <a:prstGeom prst="rect">
            <a:avLst/>
          </a:prstGeom>
        </p:spPr>
        <p:txBody>
          <a:bodyPr>
            <a:noAutofit/>
          </a:bodyPr>
          <a:lstStyle/>
          <a:p>
            <a:pPr marL="201168" indent="-201168">
              <a:defRPr sz="2500"/>
            </a:pPr>
            <a:r>
              <a:rPr lang="en-US" sz="2400" dirty="0">
                <a:latin typeface="Avenir Next" panose="020B0503020202020204" pitchFamily="34" charset="0"/>
                <a:ea typeface="Aptos" panose="020B0004020202020204" pitchFamily="34" charset="0"/>
                <a:cs typeface="Times New Roman" panose="02020603050405020304" pitchFamily="18" charset="0"/>
              </a:rPr>
              <a:t>L</a:t>
            </a:r>
            <a:r>
              <a:rPr lang="en-US" sz="2400" dirty="0">
                <a:effectLst/>
                <a:latin typeface="Avenir Next" panose="020B0503020202020204" pitchFamily="34" charset="0"/>
                <a:ea typeface="Aptos" panose="020B0004020202020204" pitchFamily="34" charset="0"/>
                <a:cs typeface="Times New Roman" panose="02020603050405020304" pitchFamily="18" charset="0"/>
              </a:rPr>
              <a:t>oss of biodiversity and ecosystem services pose macroeconomic and financial risks and could result in economic shocks.</a:t>
            </a:r>
            <a:r>
              <a:rPr lang="en-US" sz="2400" dirty="0">
                <a:latin typeface="Avenir Next" panose="020B0503020202020204" pitchFamily="34" charset="0"/>
              </a:rPr>
              <a:t> </a:t>
            </a:r>
          </a:p>
          <a:p>
            <a:pPr marL="201168" indent="-201168">
              <a:defRPr sz="2500"/>
            </a:pPr>
            <a:r>
              <a:rPr lang="en-US" sz="2400" dirty="0">
                <a:latin typeface="Avenir Next" panose="020B0503020202020204" pitchFamily="34" charset="0"/>
                <a:cs typeface="Times New Roman" panose="02020603050405020304" pitchFamily="18" charset="0"/>
              </a:rPr>
              <a:t>P</a:t>
            </a:r>
            <a:r>
              <a:rPr lang="en-US" sz="2400" dirty="0">
                <a:latin typeface="Avenir Next" panose="020B0503020202020204" pitchFamily="34" charset="0"/>
              </a:rPr>
              <a:t>olicy makers, central banks, financial supervisors, market participants and other stakeholders are starting to recognize the risks biodiversity loss and degradation poses to economic activities and financial systems.</a:t>
            </a:r>
          </a:p>
          <a:p>
            <a:pPr marL="201168" indent="-201168">
              <a:defRPr sz="2500"/>
            </a:pPr>
            <a:r>
              <a:rPr lang="en-US" sz="2400" dirty="0">
                <a:latin typeface="Avenir Next" panose="020B0503020202020204" pitchFamily="34" charset="0"/>
              </a:rPr>
              <a:t>Kunming-Montreal Global Biodiversity Framework include Target 15 that calls on governments to take measures “</a:t>
            </a:r>
            <a:r>
              <a:rPr lang="en-US" sz="2400" i="1" dirty="0">
                <a:latin typeface="Avenir Next" panose="020B0503020202020204" pitchFamily="34" charset="0"/>
              </a:rPr>
              <a:t>to encourage and enable business [to] regularly monitor, assess and transparently disclose their risks, dependencies and impacts on biodiversity</a:t>
            </a:r>
            <a:r>
              <a:rPr lang="en-US" sz="2400" dirty="0">
                <a:latin typeface="Avenir Next" panose="020B0503020202020204" pitchFamily="34" charset="0"/>
              </a:rPr>
              <a:t>”.</a:t>
            </a:r>
          </a:p>
          <a:p>
            <a:pPr marL="201168" indent="-201168">
              <a:defRPr sz="2500"/>
            </a:pPr>
            <a:r>
              <a:rPr lang="en-US" sz="2400" dirty="0">
                <a:latin typeface="Avenir Next" panose="020B0503020202020204" pitchFamily="34" charset="0"/>
              </a:rPr>
              <a:t>Substantial literature exists on the economic value of biodiversity and natural capital and the services they provide, but the literature on the economic and financial risks associated with biodiversity loss and the degradation of ecosystem services is more nascent, particularly in terms of firm- or sector-level performance.</a:t>
            </a:r>
          </a:p>
          <a:p>
            <a:pPr marL="201168" indent="-201168">
              <a:defRPr sz="2500"/>
            </a:pPr>
            <a:endParaRPr lang="en-US" sz="2400" dirty="0">
              <a:latin typeface="Avenir Next" panose="020B0503020202020204" pitchFamily="34" charset="0"/>
            </a:endParaRPr>
          </a:p>
          <a:p>
            <a:pPr marL="201168" indent="-201168">
              <a:defRPr sz="2500"/>
            </a:pPr>
            <a:endParaRPr lang="en-US" sz="2400" dirty="0">
              <a:latin typeface="Avenir Next" panose="020B0503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23C98-5A01-D3BB-FC33-059FE28A9578}"/>
              </a:ext>
            </a:extLst>
          </p:cNvPr>
          <p:cNvSpPr>
            <a:spLocks noGrp="1"/>
          </p:cNvSpPr>
          <p:nvPr>
            <p:ph type="title"/>
          </p:nvPr>
        </p:nvSpPr>
        <p:spPr>
          <a:xfrm>
            <a:off x="838200" y="207471"/>
            <a:ext cx="10515600" cy="1325563"/>
          </a:xfrm>
        </p:spPr>
        <p:txBody>
          <a:bodyPr/>
          <a:lstStyle/>
          <a:p>
            <a:r>
              <a:rPr lang="en-US" dirty="0"/>
              <a:t>Measuring nature-related financial risks </a:t>
            </a:r>
          </a:p>
        </p:txBody>
      </p:sp>
      <p:sp>
        <p:nvSpPr>
          <p:cNvPr id="3" name="Marcador de texto 2">
            <a:extLst>
              <a:ext uri="{FF2B5EF4-FFF2-40B4-BE49-F238E27FC236}">
                <a16:creationId xmlns:a16="http://schemas.microsoft.com/office/drawing/2014/main" id="{3B542C52-E8BD-C79B-D588-24FA4125AB09}"/>
              </a:ext>
            </a:extLst>
          </p:cNvPr>
          <p:cNvSpPr>
            <a:spLocks noGrp="1"/>
          </p:cNvSpPr>
          <p:nvPr>
            <p:ph type="body" idx="1"/>
          </p:nvPr>
        </p:nvSpPr>
        <p:spPr>
          <a:xfrm>
            <a:off x="838200" y="1583895"/>
            <a:ext cx="10515600" cy="4351338"/>
          </a:xfrm>
        </p:spPr>
        <p:txBody>
          <a:bodyPr>
            <a:noAutofit/>
          </a:bodyPr>
          <a:lstStyle/>
          <a:p>
            <a:pPr marL="201168" indent="-201168">
              <a:defRPr sz="2500"/>
            </a:pPr>
            <a:r>
              <a:rPr lang="en-US" sz="2400" dirty="0">
                <a:latin typeface="Avenir Next" panose="020B0503020202020204" pitchFamily="34" charset="0"/>
              </a:rPr>
              <a:t>Transmission of nature-related risks remains a complex issue. Models to analyze dependence on biodiversity and natural capital, and how these systems impact nature and biodiversity through its use are limited.</a:t>
            </a:r>
          </a:p>
          <a:p>
            <a:pPr marL="201168" indent="-201168">
              <a:defRPr sz="2500"/>
            </a:pPr>
            <a:r>
              <a:rPr lang="en-US" sz="2400" dirty="0">
                <a:latin typeface="Avenir Next" panose="020B0503020202020204" pitchFamily="34" charset="0"/>
              </a:rPr>
              <a:t>It is difficult to quantify impacts and dependencies of biodiversity loss on the provision of ecosystem services, and of these on productive activities. </a:t>
            </a:r>
          </a:p>
          <a:p>
            <a:pPr marL="201168" indent="-201168">
              <a:defRPr sz="2500"/>
            </a:pPr>
            <a:r>
              <a:rPr lang="en-US" sz="2400" dirty="0">
                <a:latin typeface="Avenir Next" panose="020B0503020202020204" pitchFamily="34" charset="0"/>
              </a:rPr>
              <a:t>There is no common homogeneous definition of impacts and dependences, or defined variables and criteria used to define and calculate them. </a:t>
            </a:r>
          </a:p>
          <a:p>
            <a:pPr marL="201168" indent="-201168">
              <a:defRPr sz="2500"/>
            </a:pPr>
            <a:r>
              <a:rPr lang="en-US" sz="2400" dirty="0">
                <a:latin typeface="Avenir Next" panose="020B0503020202020204" pitchFamily="34" charset="0"/>
              </a:rPr>
              <a:t>An analysis of the ecosystem services on which the economy and financial sector depend are still developing, and this results in a lack of a comprehensive understanding about the interaction between ecosystem services and the economic and financial sectors. </a:t>
            </a:r>
          </a:p>
          <a:p>
            <a:endParaRPr lang="es-ES_tradnl" sz="2400" dirty="0"/>
          </a:p>
        </p:txBody>
      </p:sp>
    </p:spTree>
    <p:extLst>
      <p:ext uri="{BB962C8B-B14F-4D97-AF65-F5344CB8AC3E}">
        <p14:creationId xmlns:p14="http://schemas.microsoft.com/office/powerpoint/2010/main" val="41351167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D0868-2C85-FED0-2358-28D33A0EBFAA}"/>
              </a:ext>
            </a:extLst>
          </p:cNvPr>
          <p:cNvSpPr>
            <a:spLocks noGrp="1"/>
          </p:cNvSpPr>
          <p:nvPr>
            <p:ph type="title"/>
          </p:nvPr>
        </p:nvSpPr>
        <p:spPr/>
        <p:txBody>
          <a:bodyPr/>
          <a:lstStyle/>
          <a:p>
            <a:r>
              <a:rPr lang="es-ES_tradnl" dirty="0" err="1"/>
              <a:t>Aim</a:t>
            </a:r>
            <a:r>
              <a:rPr lang="es-ES_tradnl" dirty="0"/>
              <a:t> and objetives: </a:t>
            </a:r>
          </a:p>
        </p:txBody>
      </p:sp>
      <p:sp>
        <p:nvSpPr>
          <p:cNvPr id="3" name="Marcador de texto 2">
            <a:extLst>
              <a:ext uri="{FF2B5EF4-FFF2-40B4-BE49-F238E27FC236}">
                <a16:creationId xmlns:a16="http://schemas.microsoft.com/office/drawing/2014/main" id="{EF88571B-289C-3F57-5437-465317872C6A}"/>
              </a:ext>
            </a:extLst>
          </p:cNvPr>
          <p:cNvSpPr>
            <a:spLocks noGrp="1"/>
          </p:cNvSpPr>
          <p:nvPr>
            <p:ph type="body" idx="1"/>
          </p:nvPr>
        </p:nvSpPr>
        <p:spPr>
          <a:xfrm>
            <a:off x="838200" y="1420317"/>
            <a:ext cx="10515600" cy="5072558"/>
          </a:xfrm>
        </p:spPr>
        <p:txBody>
          <a:bodyPr>
            <a:normAutofit/>
          </a:bodyPr>
          <a:lstStyle/>
          <a:p>
            <a:r>
              <a:rPr lang="en-US" sz="2100" dirty="0">
                <a:solidFill>
                  <a:schemeClr val="tx1"/>
                </a:solidFill>
                <a:latin typeface="Avenir Next" panose="020B0503020202020204" pitchFamily="34" charset="0"/>
              </a:rPr>
              <a:t>To enhance the integration of financial risk assessment concerning natural capital and biodiversity, thereby offering solutions to stakeholders to incorporate nature into their business. </a:t>
            </a:r>
          </a:p>
          <a:p>
            <a:r>
              <a:rPr lang="en-US" sz="2100" dirty="0">
                <a:solidFill>
                  <a:schemeClr val="tx1"/>
                </a:solidFill>
                <a:latin typeface="Avenir Next" panose="020B0503020202020204" pitchFamily="34" charset="0"/>
              </a:rPr>
              <a:t>Specific objectives:</a:t>
            </a:r>
            <a:r>
              <a:rPr lang="en-US" sz="4200" kern="100" dirty="0">
                <a:solidFill>
                  <a:schemeClr val="tx1"/>
                </a:solidFill>
                <a:effectLst/>
                <a:latin typeface="Avenir Next" panose="020B0503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solidFill>
                  <a:schemeClr val="tx1"/>
                </a:solidFill>
                <a:latin typeface="Avenir Next" panose="020B0503020202020204" pitchFamily="34" charset="0"/>
              </a:rPr>
              <a:t>To provide quality-assured, relevant, scientifically robust, traceable data and analytics on natural capital measurements and valuation.</a:t>
            </a:r>
          </a:p>
          <a:p>
            <a:pPr lvl="1"/>
            <a:r>
              <a:rPr lang="en-US" sz="1800" dirty="0">
                <a:solidFill>
                  <a:schemeClr val="tx1"/>
                </a:solidFill>
                <a:latin typeface="Avenir Next" panose="020B0503020202020204" pitchFamily="34" charset="0"/>
              </a:rPr>
              <a:t>To understand and describe the dependencies and impacts between biodiversity and ecosystem services and key economics sectors including mining, forestry and water for human consumption. </a:t>
            </a:r>
          </a:p>
          <a:p>
            <a:pPr lvl="1"/>
            <a:r>
              <a:rPr lang="en-US" sz="1800" dirty="0">
                <a:solidFill>
                  <a:schemeClr val="tx1"/>
                </a:solidFill>
                <a:latin typeface="Avenir Next" panose="020B0503020202020204" pitchFamily="34" charset="0"/>
              </a:rPr>
              <a:t>To develop a methodological framework to translate biodiversity risks into financial risks (key metrics and indicators, measurement approaches, tools and practices, impacts and dependencies in the financial sector).</a:t>
            </a:r>
          </a:p>
          <a:p>
            <a:pPr lvl="1"/>
            <a:r>
              <a:rPr lang="en-US" sz="1800" dirty="0">
                <a:solidFill>
                  <a:schemeClr val="tx1"/>
                </a:solidFill>
                <a:latin typeface="Avenir Next" panose="020B0503020202020204" pitchFamily="34" charset="0"/>
              </a:rPr>
              <a:t>To co-design, implement and scale up investable water-related </a:t>
            </a:r>
            <a:r>
              <a:rPr lang="en-US" sz="1800" dirty="0" err="1">
                <a:solidFill>
                  <a:schemeClr val="tx1"/>
                </a:solidFill>
                <a:latin typeface="Avenir Next" panose="020B0503020202020204" pitchFamily="34" charset="0"/>
              </a:rPr>
              <a:t>NbS</a:t>
            </a:r>
            <a:r>
              <a:rPr lang="en-US" sz="1800" dirty="0">
                <a:solidFill>
                  <a:schemeClr val="tx1"/>
                </a:solidFill>
                <a:latin typeface="Avenir Next" panose="020B0503020202020204" pitchFamily="34" charset="0"/>
              </a:rPr>
              <a:t> to protect, sustainably manage and restore natural and modified ecosystems. </a:t>
            </a:r>
          </a:p>
          <a:p>
            <a:endParaRPr lang="en-US" sz="1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s-C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solidFill>
                <a:schemeClr val="tx1"/>
              </a:solidFill>
            </a:endParaRPr>
          </a:p>
        </p:txBody>
      </p:sp>
    </p:spTree>
    <p:extLst>
      <p:ext uri="{BB962C8B-B14F-4D97-AF65-F5344CB8AC3E}">
        <p14:creationId xmlns:p14="http://schemas.microsoft.com/office/powerpoint/2010/main" val="32950917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C59AE-93F2-8243-9F70-AF6426950171}"/>
              </a:ext>
            </a:extLst>
          </p:cNvPr>
          <p:cNvSpPr>
            <a:spLocks noGrp="1"/>
          </p:cNvSpPr>
          <p:nvPr>
            <p:ph type="title"/>
          </p:nvPr>
        </p:nvSpPr>
        <p:spPr>
          <a:xfrm>
            <a:off x="838200" y="0"/>
            <a:ext cx="10515600" cy="1325563"/>
          </a:xfrm>
        </p:spPr>
        <p:txBody>
          <a:bodyPr/>
          <a:lstStyle/>
          <a:p>
            <a:r>
              <a:rPr lang="en-US" dirty="0">
                <a:latin typeface="Avenir Next" panose="020B0503020202020204" pitchFamily="34" charset="0"/>
              </a:rPr>
              <a:t>Research lines</a:t>
            </a:r>
          </a:p>
        </p:txBody>
      </p:sp>
      <p:sp>
        <p:nvSpPr>
          <p:cNvPr id="3" name="Marcador de contenido 2">
            <a:extLst>
              <a:ext uri="{FF2B5EF4-FFF2-40B4-BE49-F238E27FC236}">
                <a16:creationId xmlns:a16="http://schemas.microsoft.com/office/drawing/2014/main" id="{5664EDB4-0FA4-1E48-82DA-C04FB7B099D3}"/>
              </a:ext>
            </a:extLst>
          </p:cNvPr>
          <p:cNvSpPr>
            <a:spLocks noGrp="1"/>
          </p:cNvSpPr>
          <p:nvPr>
            <p:ph idx="1"/>
          </p:nvPr>
        </p:nvSpPr>
        <p:spPr>
          <a:xfrm>
            <a:off x="601249" y="1239868"/>
            <a:ext cx="11035430" cy="4404181"/>
          </a:xfrm>
        </p:spPr>
        <p:txBody>
          <a:bodyPr>
            <a:normAutofit/>
          </a:bodyPr>
          <a:lstStyle/>
          <a:p>
            <a:r>
              <a:rPr lang="en-US" sz="2400" dirty="0">
                <a:latin typeface="Avenir Next" panose="020B0503020202020204" pitchFamily="34" charset="0"/>
              </a:rPr>
              <a:t>Research line 1: Natural capital measurement (PI: Pablo Becerra, PhD)</a:t>
            </a:r>
          </a:p>
          <a:p>
            <a:r>
              <a:rPr lang="en-US" sz="2400" dirty="0">
                <a:latin typeface="Avenir Next" panose="020B0503020202020204" pitchFamily="34" charset="0"/>
              </a:rPr>
              <a:t>Research line 2: Natural capital valuation (PI: Felipe Vásquez, PhD)</a:t>
            </a:r>
          </a:p>
          <a:p>
            <a:r>
              <a:rPr lang="en-US" sz="2400" dirty="0">
                <a:latin typeface="Avenir Next" panose="020B0503020202020204" pitchFamily="34" charset="0"/>
              </a:rPr>
              <a:t>Research line 3: Analysis of dependencies and impacts between nature and key economic sectors (PI: Alejandra Engler, PhD)</a:t>
            </a:r>
          </a:p>
          <a:p>
            <a:r>
              <a:rPr lang="en-US" sz="2400" dirty="0">
                <a:latin typeface="Avenir Next" panose="020B0503020202020204" pitchFamily="34" charset="0"/>
              </a:rPr>
              <a:t>Research line 4: Estimation of nature-related financial risks and market development (</a:t>
            </a:r>
            <a:r>
              <a:rPr lang="en-US" sz="2400" dirty="0" err="1">
                <a:latin typeface="Avenir Next" panose="020B0503020202020204" pitchFamily="34" charset="0"/>
              </a:rPr>
              <a:t>Pis</a:t>
            </a:r>
            <a:r>
              <a:rPr lang="en-US" sz="2400" dirty="0">
                <a:latin typeface="Avenir Next" panose="020B0503020202020204" pitchFamily="34" charset="0"/>
              </a:rPr>
              <a:t>: Viviana Fernández, PhD and Rodrigo Arriagada, PhD)</a:t>
            </a:r>
          </a:p>
          <a:p>
            <a:r>
              <a:rPr lang="en-US" sz="2400" dirty="0">
                <a:latin typeface="Avenir Next" panose="020B0503020202020204" pitchFamily="34" charset="0"/>
              </a:rPr>
              <a:t>Research line 5: Design of nature-based solutions to promote private investment in biodiversity and ecosystem services (PI: Alejandra </a:t>
            </a:r>
            <a:r>
              <a:rPr lang="en-US" sz="2400" dirty="0" err="1">
                <a:latin typeface="Avenir Next" panose="020B0503020202020204" pitchFamily="34" charset="0"/>
              </a:rPr>
              <a:t>Stehr</a:t>
            </a:r>
            <a:r>
              <a:rPr lang="en-US" sz="2400" dirty="0">
                <a:latin typeface="Avenir Next" panose="020B0503020202020204" pitchFamily="34" charset="0"/>
              </a:rPr>
              <a:t>, PhD)</a:t>
            </a:r>
            <a:endParaRPr lang="en-US" sz="1800" dirty="0">
              <a:latin typeface="Avenir Next" panose="020B0503020202020204" pitchFamily="34" charset="0"/>
            </a:endParaRPr>
          </a:p>
        </p:txBody>
      </p:sp>
    </p:spTree>
    <p:extLst>
      <p:ext uri="{BB962C8B-B14F-4D97-AF65-F5344CB8AC3E}">
        <p14:creationId xmlns:p14="http://schemas.microsoft.com/office/powerpoint/2010/main" val="4681216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4FFAEE-3C3B-EB94-EB86-15CAF9DB1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31" y="0"/>
            <a:ext cx="7487938" cy="6858000"/>
          </a:xfrm>
          <a:prstGeom prst="rect">
            <a:avLst/>
          </a:prstGeom>
        </p:spPr>
      </p:pic>
    </p:spTree>
    <p:extLst>
      <p:ext uri="{BB962C8B-B14F-4D97-AF65-F5344CB8AC3E}">
        <p14:creationId xmlns:p14="http://schemas.microsoft.com/office/powerpoint/2010/main" val="1646524094"/>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1865</TotalTime>
  <Words>713</Words>
  <Application>Microsoft Macintosh PowerPoint</Application>
  <PresentationFormat>Panorámica</PresentationFormat>
  <Paragraphs>72</Paragraphs>
  <Slides>14</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Avenir Next</vt:lpstr>
      <vt:lpstr>Calibri</vt:lpstr>
      <vt:lpstr>Calibri Light</vt:lpstr>
      <vt:lpstr>Carlito</vt:lpstr>
      <vt:lpstr>Tema de Office</vt:lpstr>
      <vt:lpstr> NatInvest: Center for Biodiversity Finance and Natural Capital </vt:lpstr>
      <vt:lpstr>Presentación de PowerPoint</vt:lpstr>
      <vt:lpstr>Presentación de PowerPoint</vt:lpstr>
      <vt:lpstr>Presentación de PowerPoint</vt:lpstr>
      <vt:lpstr>Biodiversity and financial risk </vt:lpstr>
      <vt:lpstr>Measuring nature-related financial risks </vt:lpstr>
      <vt:lpstr>Aim and objetives: </vt:lpstr>
      <vt:lpstr>Research lines</vt:lpstr>
      <vt:lpstr>Presentación de PowerPoint</vt:lpstr>
      <vt:lpstr>Anexos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NatInvest: Center for Conservation Finance and Nature-Based Solutions </dc:title>
  <cp:lastModifiedBy>Rodrigo Antonio Arriagada Cisternas</cp:lastModifiedBy>
  <cp:revision>36</cp:revision>
  <dcterms:modified xsi:type="dcterms:W3CDTF">2024-06-18T11:17:55Z</dcterms:modified>
</cp:coreProperties>
</file>