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5"/>
    <p:sldMasterId id="214748368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y="5143500" cx="9144000"/>
  <p:notesSz cx="6858000" cy="9144000"/>
  <p:embeddedFontLst>
    <p:embeddedFont>
      <p:font typeface="Play"/>
      <p:regular r:id="rId61"/>
      <p:bold r:id="rId62"/>
    </p:embeddedFont>
    <p:embeddedFont>
      <p:font typeface="Roboto"/>
      <p:regular r:id="rId63"/>
      <p:bold r:id="rId64"/>
      <p:italic r:id="rId65"/>
      <p:boldItalic r:id="rId66"/>
    </p:embeddedFont>
    <p:embeddedFont>
      <p:font typeface="Google Sans"/>
      <p:regular r:id="rId67"/>
      <p:bold r:id="rId68"/>
      <p:italic r:id="rId69"/>
      <p:boldItalic r:id="rId70"/>
    </p:embeddedFont>
    <p:embeddedFont>
      <p:font typeface="Google Sans Text"/>
      <p:regular r:id="rId71"/>
      <p:bold r:id="rId72"/>
      <p:italic r:id="rId73"/>
      <p:boldItalic r:id="rId74"/>
    </p:embeddedFont>
    <p:embeddedFont>
      <p:font typeface="Quattrocento Sans"/>
      <p:regular r:id="rId75"/>
      <p:bold r:id="rId76"/>
      <p:italic r:id="rId77"/>
      <p:boldItalic r:id="rId78"/>
    </p:embeddedFont>
    <p:embeddedFont>
      <p:font typeface="Helvetica Neue"/>
      <p:regular r:id="rId79"/>
      <p:bold r:id="rId80"/>
      <p:italic r:id="rId81"/>
      <p:boldItalic r:id="rId82"/>
    </p:embeddedFont>
    <p:embeddedFont>
      <p:font typeface="Century Gothic"/>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1CB2B18-1E42-47D1-9BC7-F46E13AFB1B6}">
  <a:tblStyle styleId="{F1CB2B18-1E42-47D1-9BC7-F46E13AFB1B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CenturyGothic-bold.fntdata"/><Relationship Id="rId83" Type="http://schemas.openxmlformats.org/officeDocument/2006/relationships/font" Target="fonts/CenturyGothic-regular.fntdata"/><Relationship Id="rId42" Type="http://schemas.openxmlformats.org/officeDocument/2006/relationships/slide" Target="slides/slide35.xml"/><Relationship Id="rId86" Type="http://schemas.openxmlformats.org/officeDocument/2006/relationships/font" Target="fonts/CenturyGothic-boldItalic.fntdata"/><Relationship Id="rId41" Type="http://schemas.openxmlformats.org/officeDocument/2006/relationships/slide" Target="slides/slide34.xml"/><Relationship Id="rId85" Type="http://schemas.openxmlformats.org/officeDocument/2006/relationships/font" Target="fonts/CenturyGothic-italic.fntdata"/><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HelveticaNeue-bold.fntdata"/><Relationship Id="rId82" Type="http://schemas.openxmlformats.org/officeDocument/2006/relationships/font" Target="fonts/HelveticaNeue-boldItalic.fntdata"/><Relationship Id="rId81"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GoogleSansText-italic.fntdata"/><Relationship Id="rId72" Type="http://schemas.openxmlformats.org/officeDocument/2006/relationships/font" Target="fonts/GoogleSansText-bold.fntdata"/><Relationship Id="rId31" Type="http://schemas.openxmlformats.org/officeDocument/2006/relationships/slide" Target="slides/slide24.xml"/><Relationship Id="rId75" Type="http://schemas.openxmlformats.org/officeDocument/2006/relationships/font" Target="fonts/QuattrocentoSans-regular.fntdata"/><Relationship Id="rId30" Type="http://schemas.openxmlformats.org/officeDocument/2006/relationships/slide" Target="slides/slide23.xml"/><Relationship Id="rId74" Type="http://schemas.openxmlformats.org/officeDocument/2006/relationships/font" Target="fonts/GoogleSansText-boldItalic.fntdata"/><Relationship Id="rId33" Type="http://schemas.openxmlformats.org/officeDocument/2006/relationships/slide" Target="slides/slide26.xml"/><Relationship Id="rId77" Type="http://schemas.openxmlformats.org/officeDocument/2006/relationships/font" Target="fonts/QuattrocentoSans-italic.fntdata"/><Relationship Id="rId32" Type="http://schemas.openxmlformats.org/officeDocument/2006/relationships/slide" Target="slides/slide25.xml"/><Relationship Id="rId76" Type="http://schemas.openxmlformats.org/officeDocument/2006/relationships/font" Target="fonts/QuattrocentoSans-bold.fntdata"/><Relationship Id="rId35" Type="http://schemas.openxmlformats.org/officeDocument/2006/relationships/slide" Target="slides/slide28.xml"/><Relationship Id="rId79" Type="http://schemas.openxmlformats.org/officeDocument/2006/relationships/font" Target="fonts/HelveticaNeue-regular.fntdata"/><Relationship Id="rId34" Type="http://schemas.openxmlformats.org/officeDocument/2006/relationships/slide" Target="slides/slide27.xml"/><Relationship Id="rId78" Type="http://schemas.openxmlformats.org/officeDocument/2006/relationships/font" Target="fonts/QuattrocentoSans-boldItalic.fntdata"/><Relationship Id="rId71" Type="http://schemas.openxmlformats.org/officeDocument/2006/relationships/font" Target="fonts/GoogleSansText-regular.fntdata"/><Relationship Id="rId70" Type="http://schemas.openxmlformats.org/officeDocument/2006/relationships/font" Target="fonts/GoogleSans-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lay-bold.fntdata"/><Relationship Id="rId61" Type="http://schemas.openxmlformats.org/officeDocument/2006/relationships/font" Target="fonts/Play-regular.fntdata"/><Relationship Id="rId20" Type="http://schemas.openxmlformats.org/officeDocument/2006/relationships/slide" Target="slides/slide13.xml"/><Relationship Id="rId64" Type="http://schemas.openxmlformats.org/officeDocument/2006/relationships/font" Target="fonts/Roboto-bold.fntdata"/><Relationship Id="rId63" Type="http://schemas.openxmlformats.org/officeDocument/2006/relationships/font" Target="fonts/Roboto-regular.fntdata"/><Relationship Id="rId22" Type="http://schemas.openxmlformats.org/officeDocument/2006/relationships/slide" Target="slides/slide15.xml"/><Relationship Id="rId66" Type="http://schemas.openxmlformats.org/officeDocument/2006/relationships/font" Target="fonts/Roboto-boldItalic.fntdata"/><Relationship Id="rId21" Type="http://schemas.openxmlformats.org/officeDocument/2006/relationships/slide" Target="slides/slide14.xml"/><Relationship Id="rId65" Type="http://schemas.openxmlformats.org/officeDocument/2006/relationships/font" Target="fonts/Roboto-italic.fntdata"/><Relationship Id="rId24" Type="http://schemas.openxmlformats.org/officeDocument/2006/relationships/slide" Target="slides/slide17.xml"/><Relationship Id="rId68" Type="http://schemas.openxmlformats.org/officeDocument/2006/relationships/font" Target="fonts/GoogleSans-bold.fntdata"/><Relationship Id="rId23" Type="http://schemas.openxmlformats.org/officeDocument/2006/relationships/slide" Target="slides/slide16.xml"/><Relationship Id="rId67" Type="http://schemas.openxmlformats.org/officeDocument/2006/relationships/font" Target="fonts/GoogleSans-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GoogleSans-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nkedin.com/in/lindsay-hooper-62ab622?miniProfileUrn=urn%3Ali%3Afsd_profile%3AACoAAACG2wIBw1mZV9j6sEi2xnfgo9Drap7TR-E" TargetMode="External"/><Relationship Id="rId3" Type="http://schemas.openxmlformats.org/officeDocument/2006/relationships/hyperlink" Target="https://www.linkedin.com/in/gonzalo-s%C3%A1enz-de-miera-0283655/" TargetMode="External"/><Relationship Id="rId4" Type="http://schemas.openxmlformats.org/officeDocument/2006/relationships/hyperlink" Target="https://www.linkedin.com/company/grupo-espa%C3%B1ol-para-el-crecimiento-verde/posts"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nkedin.com/company/carbon-mapper/" TargetMode="External"/><Relationship Id="rId3" Type="http://schemas.openxmlformats.org/officeDocument/2006/relationships/hyperlink" Target="https://www.linkedin.com/company/clean-air-task-force/" TargetMode="External"/><Relationship Id="rId4" Type="http://schemas.openxmlformats.org/officeDocument/2006/relationships/hyperlink" Target="https://www.linkedin.com/company/ccacoalition/"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4302d48c7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4302d48c7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8e62278207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8e62278207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8e62278207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8e62278207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8e62278207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8e62278207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8e62278207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8e62278207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8e62278207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8e62278207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8e62278207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8e62278207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8e62278207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8e62278207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8e83e9e9a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8e83e9e9a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8e62278207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8e62278207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8e62278207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8e62278207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4302d48c75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4302d48c75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8e62278207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8e62278207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8e62278207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8e62278207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8e62278207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8e62278207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8e62278207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8e62278207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8e62278207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8e62278207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8e62278207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8e62278207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8e62278207_0_1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8e62278207_0_1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8e62278207_0_1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8e62278207_0_1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8e62278207_0_1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8e62278207_0_1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8e62278207_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8e62278207_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8d0a39f46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8d0a39f46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8e62278207_0_1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8e62278207_0_1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8e62278207_0_1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8e62278207_0_1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8e83e9e9a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8e83e9e9a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8e62278207_0_8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38e62278207_0_8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38e62278207_0_8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8e62278207_0_8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38e62278207_0_8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8e62278207_0_8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38e62278207_0_8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8e62278207_0_9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38e62278207_0_9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8e62278207_0_10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38e62278207_0_10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38e62278207_0_10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8e62278207_0_10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38e62278207_0_10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8e62278207_0_10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38e62278207_0_10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8e83e9e9a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8e83e9e9a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8e83e9e9a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38e83e9e9a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75d437e934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375d437e934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0200" lvl="0" marL="295275" rtl="0" algn="l">
              <a:lnSpc>
                <a:spcPct val="115000"/>
              </a:lnSpc>
              <a:spcBef>
                <a:spcPts val="0"/>
              </a:spcBef>
              <a:spcAft>
                <a:spcPts val="0"/>
              </a:spcAft>
              <a:buClr>
                <a:schemeClr val="dk1"/>
              </a:buClr>
              <a:buSzPts val="1600"/>
              <a:buFont typeface="Roboto"/>
              <a:buChar char="●"/>
            </a:pPr>
            <a:r>
              <a:rPr lang="es" sz="1600">
                <a:solidFill>
                  <a:schemeClr val="dk1"/>
                </a:solidFill>
                <a:highlight>
                  <a:srgbClr val="FFFFFF"/>
                </a:highlight>
                <a:latin typeface="Roboto"/>
                <a:ea typeface="Roboto"/>
                <a:cs typeface="Roboto"/>
                <a:sym typeface="Roboto"/>
              </a:rPr>
              <a:t>“Se requiere usar proactivamente la influencia empresarial para luchar por una acción gubernamental efectiva que ayude a dar forma a las condiciones para que la inversión en competitividad y resiliencia a largo plazo tenga sentido comercial hoy” (</a:t>
            </a:r>
            <a:r>
              <a:rPr lang="es" sz="1600">
                <a:solidFill>
                  <a:schemeClr val="dk1"/>
                </a:solidFill>
                <a:highlight>
                  <a:srgbClr val="FFFFFF"/>
                </a:highlight>
                <a:uFill>
                  <a:noFill/>
                </a:uFill>
                <a:latin typeface="Roboto"/>
                <a:ea typeface="Roboto"/>
                <a:cs typeface="Roboto"/>
                <a:sym typeface="Roboto"/>
                <a:hlinkClick r:id="rId2">
                  <a:extLst>
                    <a:ext uri="{A12FA001-AC4F-418D-AE19-62706E023703}">
                      <ahyp:hlinkClr val="tx"/>
                    </a:ext>
                  </a:extLst>
                </a:hlinkClick>
              </a:rPr>
              <a:t>Lindsay Hooper</a:t>
            </a:r>
            <a:r>
              <a:rPr lang="es" sz="1600">
                <a:solidFill>
                  <a:schemeClr val="dk1"/>
                </a:solidFill>
                <a:highlight>
                  <a:srgbClr val="FFFFFF"/>
                </a:highlight>
                <a:latin typeface="Roboto"/>
                <a:ea typeface="Roboto"/>
                <a:cs typeface="Roboto"/>
                <a:sym typeface="Roboto"/>
              </a:rPr>
              <a:t>, Directora del Instituto de Liderazgo en Sostenibilidad de la Universidad de Cambridge). </a:t>
            </a:r>
            <a:endParaRPr sz="1600">
              <a:solidFill>
                <a:schemeClr val="dk1"/>
              </a:solidFill>
              <a:highlight>
                <a:srgbClr val="FFFFFF"/>
              </a:highlight>
              <a:latin typeface="Roboto"/>
              <a:ea typeface="Roboto"/>
              <a:cs typeface="Roboto"/>
              <a:sym typeface="Roboto"/>
            </a:endParaRPr>
          </a:p>
          <a:p>
            <a:pPr indent="-330200" lvl="0" marL="295275" rtl="0" algn="l">
              <a:lnSpc>
                <a:spcPct val="115000"/>
              </a:lnSpc>
              <a:spcBef>
                <a:spcPts val="0"/>
              </a:spcBef>
              <a:spcAft>
                <a:spcPts val="0"/>
              </a:spcAft>
              <a:buClr>
                <a:schemeClr val="dk1"/>
              </a:buClr>
              <a:buSzPts val="1600"/>
              <a:buFont typeface="Roboto"/>
              <a:buChar char="●"/>
            </a:pPr>
            <a:r>
              <a:rPr lang="es" sz="1600">
                <a:solidFill>
                  <a:schemeClr val="dk1"/>
                </a:solidFill>
                <a:highlight>
                  <a:srgbClr val="FFFFFF"/>
                </a:highlight>
                <a:latin typeface="Roboto"/>
                <a:ea typeface="Roboto"/>
                <a:cs typeface="Roboto"/>
                <a:sym typeface="Roboto"/>
              </a:rPr>
              <a:t>“La transición ecológica no se hace sólo por el medio ambiente, que también, sino que se hace por economía, por seguridad energética, por aprovechar las oportunidades de empleo. Aunque percibimos avances, estos no se están produciendo al ritmo necesario. Necesitamos acelerar la transición, y para ello necesitamos políticas que muevan la economía en esta dirección, y alianzas” (</a:t>
            </a:r>
            <a:r>
              <a:rPr lang="es" sz="1600">
                <a:solidFill>
                  <a:schemeClr val="dk1"/>
                </a:solidFill>
                <a:highlight>
                  <a:srgbClr val="FFFFFF"/>
                </a:highlight>
                <a:uFill>
                  <a:noFill/>
                </a:uFill>
                <a:latin typeface="Roboto"/>
                <a:ea typeface="Roboto"/>
                <a:cs typeface="Roboto"/>
                <a:sym typeface="Roboto"/>
                <a:hlinkClick r:id="rId3">
                  <a:extLst>
                    <a:ext uri="{A12FA001-AC4F-418D-AE19-62706E023703}">
                      <ahyp:hlinkClr val="tx"/>
                    </a:ext>
                  </a:extLst>
                </a:hlinkClick>
              </a:rPr>
              <a:t>Gonzalo Sáenz de Miera</a:t>
            </a:r>
            <a:r>
              <a:rPr lang="es" sz="1600">
                <a:solidFill>
                  <a:schemeClr val="dk1"/>
                </a:solidFill>
                <a:highlight>
                  <a:srgbClr val="FFFFFF"/>
                </a:highlight>
                <a:latin typeface="Roboto"/>
                <a:ea typeface="Roboto"/>
                <a:cs typeface="Roboto"/>
                <a:sym typeface="Roboto"/>
              </a:rPr>
              <a:t>, presidente del </a:t>
            </a:r>
            <a:r>
              <a:rPr lang="es" sz="1600">
                <a:solidFill>
                  <a:schemeClr val="dk1"/>
                </a:solidFill>
                <a:highlight>
                  <a:srgbClr val="FFFFFF"/>
                </a:highlight>
                <a:uFill>
                  <a:noFill/>
                </a:uFill>
                <a:latin typeface="Roboto"/>
                <a:ea typeface="Roboto"/>
                <a:cs typeface="Roboto"/>
                <a:sym typeface="Roboto"/>
                <a:hlinkClick r:id="rId4">
                  <a:extLst>
                    <a:ext uri="{A12FA001-AC4F-418D-AE19-62706E023703}">
                      <ahyp:hlinkClr val="tx"/>
                    </a:ext>
                  </a:extLst>
                </a:hlinkClick>
              </a:rPr>
              <a:t>Grupo Español para el Crecimiento Verde</a:t>
            </a:r>
            <a:r>
              <a:rPr lang="es" sz="1600">
                <a:solidFill>
                  <a:schemeClr val="dk1"/>
                </a:solidFill>
                <a:highlight>
                  <a:srgbClr val="FFFFFF"/>
                </a:highlight>
                <a:latin typeface="Roboto"/>
                <a:ea typeface="Roboto"/>
                <a:cs typeface="Roboto"/>
                <a:sym typeface="Roboto"/>
              </a:rPr>
              <a:t>). </a:t>
            </a:r>
            <a:endParaRPr sz="1600">
              <a:solidFill>
                <a:schemeClr val="dk1"/>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600">
              <a:solidFill>
                <a:schemeClr val="dk1"/>
              </a:solidFill>
              <a:highlight>
                <a:srgbClr val="FFFFFF"/>
              </a:highlight>
              <a:latin typeface="Roboto"/>
              <a:ea typeface="Roboto"/>
              <a:cs typeface="Roboto"/>
              <a:sym typeface="Roboto"/>
            </a:endParaRPr>
          </a:p>
          <a:p>
            <a:pPr indent="0" lvl="0" marL="295275" rtl="0" algn="l">
              <a:lnSpc>
                <a:spcPct val="115000"/>
              </a:lnSpc>
              <a:spcBef>
                <a:spcPts val="600"/>
              </a:spcBef>
              <a:spcAft>
                <a:spcPts val="60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8e6b94640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8e6b94640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"Power On" (Activar) como Marco Central / Urgencia de la Acción:</a:t>
            </a:r>
            <a:r>
              <a:rPr lang="es">
                <a:solidFill>
                  <a:srgbClr val="1B1C1D"/>
                </a:solidFill>
                <a:latin typeface="Google Sans Text"/>
                <a:ea typeface="Google Sans Text"/>
                <a:cs typeface="Google Sans Text"/>
                <a:sym typeface="Google Sans Text"/>
              </a:rPr>
              <a:t> El tema de la semana fue </a:t>
            </a:r>
            <a:r>
              <a:rPr b="1" lang="es">
                <a:solidFill>
                  <a:srgbClr val="1B1C1D"/>
                </a:solidFill>
                <a:latin typeface="Google Sans Text"/>
                <a:ea typeface="Google Sans Text"/>
                <a:cs typeface="Google Sans Text"/>
                <a:sym typeface="Google Sans Text"/>
              </a:rPr>
              <a:t>"Power On,"</a:t>
            </a:r>
            <a:r>
              <a:rPr lang="es">
                <a:solidFill>
                  <a:srgbClr val="1B1C1D"/>
                </a:solidFill>
                <a:latin typeface="Google Sans Text"/>
                <a:ea typeface="Google Sans Text"/>
                <a:cs typeface="Google Sans Text"/>
                <a:sym typeface="Google Sans Text"/>
              </a:rPr>
              <a:t> enfatizando que es el momento de acelerar la acción climática en lugar de debatir su necesidad. El enfoque se desplazó de</a:t>
            </a:r>
            <a:r>
              <a:rPr lang="es">
                <a:solidFill>
                  <a:schemeClr val="dk1"/>
                </a:solidFill>
              </a:rPr>
              <a:t> </a:t>
            </a:r>
            <a:r>
              <a:rPr i="1" lang="es">
                <a:solidFill>
                  <a:srgbClr val="1B1C1D"/>
                </a:solidFill>
                <a:latin typeface="Google Sans Text"/>
                <a:ea typeface="Google Sans Text"/>
                <a:cs typeface="Google Sans Text"/>
                <a:sym typeface="Google Sans Text"/>
              </a:rPr>
              <a:t>si</a:t>
            </a:r>
            <a:r>
              <a:rPr lang="es">
                <a:solidFill>
                  <a:srgbClr val="1B1C1D"/>
                </a:solidFill>
                <a:latin typeface="Google Sans Text"/>
                <a:ea typeface="Google Sans Text"/>
                <a:cs typeface="Google Sans Text"/>
                <a:sym typeface="Google Sans Text"/>
              </a:rPr>
              <a:t> debemos actuar a </a:t>
            </a:r>
            <a:r>
              <a:rPr i="1" lang="es">
                <a:solidFill>
                  <a:srgbClr val="1B1C1D"/>
                </a:solidFill>
                <a:latin typeface="Google Sans Text"/>
                <a:ea typeface="Google Sans Text"/>
                <a:cs typeface="Google Sans Text"/>
                <a:sym typeface="Google Sans Text"/>
              </a:rPr>
              <a:t>cómo</a:t>
            </a:r>
            <a:r>
              <a:rPr lang="es">
                <a:solidFill>
                  <a:srgbClr val="1B1C1D"/>
                </a:solidFill>
                <a:latin typeface="Google Sans Text"/>
                <a:ea typeface="Google Sans Text"/>
                <a:cs typeface="Google Sans Text"/>
                <a:sym typeface="Google Sans Text"/>
              </a:rPr>
              <a:t> actuar a escala</a:t>
            </a:r>
            <a:r>
              <a:rPr baseline="30000" lang="es" sz="1200">
                <a:solidFill>
                  <a:srgbClr val="575B5F"/>
                </a:solidFill>
                <a:latin typeface="Google Sans Text"/>
                <a:ea typeface="Google Sans Text"/>
                <a:cs typeface="Google Sans Text"/>
                <a:sym typeface="Google Sans Text"/>
              </a:rPr>
              <a:t>3</a:t>
            </a:r>
            <a:r>
              <a:rPr lang="es">
                <a:solidFill>
                  <a:srgbClr val="1B1C1D"/>
                </a:solidFill>
                <a:latin typeface="Google Sans Text"/>
                <a:ea typeface="Google Sans Text"/>
                <a:cs typeface="Google Sans Text"/>
                <a:sym typeface="Google Sans Text"/>
              </a:rPr>
              <a:t>.</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Brecha entre la Retórica y la Implementación:</a:t>
            </a:r>
            <a:r>
              <a:rPr lang="es">
                <a:solidFill>
                  <a:srgbClr val="1B1C1D"/>
                </a:solidFill>
                <a:latin typeface="Google Sans Text"/>
                <a:ea typeface="Google Sans Text"/>
                <a:cs typeface="Google Sans Text"/>
                <a:sym typeface="Google Sans Text"/>
              </a:rPr>
              <a:t> Muchos oradores destacaron que los compromisos y promesas a nivel nacional ahora deben ir acompañados de inversiones, políticas y transiciones reales en la industria, la infraestructura y las finanzas. El jefe de clima de la ONU, Simon Stiell, advirtió que las políticas deben alinearse más estrechamente con la economía real.</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Vientos Políticos en Contra en EE. UU. como contexto de Fondo:</a:t>
            </a:r>
            <a:r>
              <a:rPr lang="es">
                <a:solidFill>
                  <a:srgbClr val="1B1C1D"/>
                </a:solidFill>
                <a:latin typeface="Google Sans Text"/>
                <a:ea typeface="Google Sans Text"/>
                <a:cs typeface="Google Sans Text"/>
                <a:sym typeface="Google Sans Text"/>
              </a:rPr>
              <a:t> El gobierno federal de EE. UU. bajo la administración de Trump se ha alejado del apoyo climático, ha recortado fondos, ha revertido regulaciones y ha rechazado explícitamente los mensajes de la ciencia climática. A pesar de esto, los organizadores y participantes posicionaron a EE. UU. como un caso cada vez más atípico, enfatizando que el impulso global no debe detenerse debido a la retirada de un solo país.</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Sólida Participación del Sector Privado, Sociedad Civil y Nivel Subnacional:</a:t>
            </a:r>
            <a:r>
              <a:rPr lang="es">
                <a:solidFill>
                  <a:srgbClr val="1B1C1D"/>
                </a:solidFill>
                <a:latin typeface="Google Sans Text"/>
                <a:ea typeface="Google Sans Text"/>
                <a:cs typeface="Google Sans Text"/>
                <a:sym typeface="Google Sans Text"/>
              </a:rPr>
              <a:t> Con el liderazgo nacional debilitado en algunos lugares, el impulso proviene de las empresas, ciudades, estados, organizaciones filantrópicas y la sociedad civi. Los anuncios de acuerdos, asociaciones e inversiones llenaron muchas sesiones, abarcando infraestructura verde, respuesta a desastres, materiales con bajas emisiones de carbono, descarbonización de la cadena de suministro, etc. Por ejemplo, Johnson &amp; Johnson prometió $1 millón para reforzar la respuesta de los trabajadores de la salud a desastres relacionados con el clima.</a:t>
            </a:r>
            <a:br>
              <a:rPr lang="es">
                <a:solidFill>
                  <a:schemeClr val="dk1"/>
                </a:solidFill>
              </a:rPr>
            </a:b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8e5d41e42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38e5d41e42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295275" rtl="0" algn="l">
              <a:lnSpc>
                <a:spcPct val="115000"/>
              </a:lnSpc>
              <a:spcBef>
                <a:spcPts val="60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Límites planetarios:</a:t>
            </a:r>
            <a:endParaRPr b="1">
              <a:solidFill>
                <a:srgbClr val="1B1C1D"/>
              </a:solidFill>
              <a:latin typeface="Google Sans Text"/>
              <a:ea typeface="Google Sans Text"/>
              <a:cs typeface="Google Sans Text"/>
              <a:sym typeface="Google Sans Text"/>
            </a:endParaRPr>
          </a:p>
          <a:p>
            <a:pPr indent="-298450" lvl="0" marL="295275" rtl="0" algn="l">
              <a:lnSpc>
                <a:spcPct val="115000"/>
              </a:lnSpc>
              <a:spcBef>
                <a:spcPts val="0"/>
              </a:spcBef>
              <a:spcAft>
                <a:spcPts val="0"/>
              </a:spcAft>
              <a:buClr>
                <a:schemeClr val="dk1"/>
              </a:buClr>
              <a:buSzPts val="1100"/>
              <a:buChar char="●"/>
            </a:pPr>
            <a:r>
              <a:rPr b="1" lang="es">
                <a:solidFill>
                  <a:schemeClr val="dk1"/>
                </a:solidFill>
              </a:rPr>
              <a:t>1. Cambio Climático</a:t>
            </a:r>
            <a:r>
              <a:rPr lang="es">
                <a:solidFill>
                  <a:schemeClr val="dk1"/>
                </a:solidFill>
              </a:rPr>
              <a:t> (Concentración de CO₂ en la atmósfera y forzamiento radiativo)</a:t>
            </a: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chemeClr val="dk1"/>
                </a:solidFill>
              </a:rPr>
              <a:t>2. Pérdida de la Integridad de la Biosfera</a:t>
            </a:r>
            <a:r>
              <a:rPr lang="es">
                <a:solidFill>
                  <a:schemeClr val="dk1"/>
                </a:solidFill>
              </a:rPr>
              <a:t> (Biodiversidad y Extinción de Especies)</a:t>
            </a: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chemeClr val="dk1"/>
                </a:solidFill>
              </a:rPr>
              <a:t>3. Flujos Bioquímicos (Ciclos de Nitrógeno y Fósforo)</a:t>
            </a:r>
            <a:endParaRPr b="1">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chemeClr val="dk1"/>
                </a:solidFill>
              </a:rPr>
              <a:t>4. Cambio en el Uso del Suelo</a:t>
            </a:r>
            <a:r>
              <a:rPr lang="es">
                <a:solidFill>
                  <a:schemeClr val="dk1"/>
                </a:solidFill>
              </a:rPr>
              <a:t> (Conversión de bosques y ecosistemas en tierras agrícolas/urbanas)</a:t>
            </a: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chemeClr val="dk1"/>
                </a:solidFill>
              </a:rPr>
              <a:t>5. Uso de Agua Dulce</a:t>
            </a:r>
            <a:r>
              <a:rPr lang="es">
                <a:solidFill>
                  <a:schemeClr val="dk1"/>
                </a:solidFill>
              </a:rPr>
              <a:t> (Incluyendo el "agua verde" o humedad del suelo)</a:t>
            </a: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chemeClr val="dk1"/>
                </a:solidFill>
              </a:rPr>
              <a:t>6. Acidificación de los Océanos</a:t>
            </a:r>
            <a:endParaRPr b="1">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chemeClr val="dk1"/>
                </a:solidFill>
              </a:rPr>
              <a:t>7. Contaminación Química y Liberación de Nuevas Entidades</a:t>
            </a:r>
            <a:r>
              <a:rPr lang="es">
                <a:solidFill>
                  <a:schemeClr val="dk1"/>
                </a:solidFill>
              </a:rPr>
              <a:t> (Incluye plásticos, metales pesados, compuestos orgánicos, etc.)</a:t>
            </a: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chemeClr val="dk1"/>
                </a:solidFill>
              </a:rPr>
              <a:t>8. Agotamiento del Ozono Estratosférico</a:t>
            </a:r>
            <a:r>
              <a:rPr lang="es">
                <a:solidFill>
                  <a:schemeClr val="dk1"/>
                </a:solidFill>
              </a:rPr>
              <a:t> (Este es el único límite que se considera que está actualmente dentro del "espacio operativo seguro" gracias a la acción global).</a:t>
            </a: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chemeClr val="dk1"/>
                </a:solidFill>
              </a:rPr>
              <a:t>9. Carga de Aerosoles Atmosféricos</a:t>
            </a:r>
            <a:r>
              <a:rPr lang="es">
                <a:solidFill>
                  <a:schemeClr val="dk1"/>
                </a:solidFill>
              </a:rPr>
              <a:t> (Contaminación de partículas en la atmósfera; se considera que el límite global no se ha superado, pero sí a nivel regional, y su cuantificación es compleja).</a:t>
            </a:r>
            <a:endParaRPr>
              <a:solidFill>
                <a:schemeClr val="dk1"/>
              </a:solidFill>
            </a:endParaRPr>
          </a:p>
          <a:p>
            <a:pPr indent="0" lvl="0" marL="295275" rtl="0" algn="l">
              <a:lnSpc>
                <a:spcPct val="115000"/>
              </a:lnSpc>
              <a:spcBef>
                <a:spcPts val="600"/>
              </a:spcBef>
              <a:spcAft>
                <a:spcPts val="0"/>
              </a:spcAft>
              <a:buNone/>
            </a:pPr>
            <a:r>
              <a:t/>
            </a:r>
            <a:endParaRPr>
              <a:solidFill>
                <a:schemeClr val="dk1"/>
              </a:solidFill>
            </a:endParaRPr>
          </a:p>
          <a:p>
            <a:pPr indent="-298450" lvl="0" marL="295275" rtl="0" algn="l">
              <a:lnSpc>
                <a:spcPct val="115000"/>
              </a:lnSpc>
              <a:spcBef>
                <a:spcPts val="60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Límites Planetarios, Riesgos Climáticos y Riesgo Sistémico:</a:t>
            </a:r>
            <a:r>
              <a:rPr lang="es">
                <a:solidFill>
                  <a:srgbClr val="1B1C1D"/>
                </a:solidFill>
                <a:latin typeface="Google Sans Text"/>
                <a:ea typeface="Google Sans Text"/>
                <a:cs typeface="Google Sans Text"/>
                <a:sym typeface="Google Sans Text"/>
              </a:rPr>
              <a:t> La </a:t>
            </a:r>
            <a:r>
              <a:rPr b="1" lang="es">
                <a:solidFill>
                  <a:srgbClr val="1B1C1D"/>
                </a:solidFill>
                <a:latin typeface="Google Sans Text"/>
                <a:ea typeface="Google Sans Text"/>
                <a:cs typeface="Google Sans Text"/>
                <a:sym typeface="Google Sans Text"/>
              </a:rPr>
              <a:t>Verificación de la Salud Planetaria</a:t>
            </a:r>
            <a:r>
              <a:rPr lang="es">
                <a:solidFill>
                  <a:srgbClr val="1B1C1D"/>
                </a:solidFill>
                <a:latin typeface="Google Sans Text"/>
                <a:ea typeface="Google Sans Text"/>
                <a:cs typeface="Google Sans Text"/>
                <a:sym typeface="Google Sans Text"/>
              </a:rPr>
              <a:t> (Planetary Health Check) fue un punto focal, revelando que siete de los nueve límites planetarios se consideran actualmente superados, incluyendo ahora la acidificación de los océanos a niveles peligroso</a:t>
            </a:r>
            <a:r>
              <a:rPr baseline="30000" lang="es" sz="1200">
                <a:solidFill>
                  <a:srgbClr val="575B5F"/>
                </a:solidFill>
                <a:latin typeface="Google Sans Text"/>
                <a:ea typeface="Google Sans Text"/>
                <a:cs typeface="Google Sans Text"/>
                <a:sym typeface="Google Sans Text"/>
              </a:rPr>
              <a:t>1</a:t>
            </a:r>
            <a:r>
              <a:rPr lang="es">
                <a:solidFill>
                  <a:srgbClr val="1B1C1D"/>
                </a:solidFill>
                <a:latin typeface="Google Sans Text"/>
                <a:ea typeface="Google Sans Text"/>
                <a:cs typeface="Google Sans Text"/>
                <a:sym typeface="Google Sans Text"/>
              </a:rPr>
              <a:t>. Este marco reforzó que el cambio climático no es un desafío aislado, sino que está entrelazado con la integridad de la biosfera, los ciclos del agua y el estrés de los ecosistemas. La urgencia se subraya al vincular los riesgos climáticos con los sistemas económicos, sociales y de salud.</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Finanzas, Equidad y Escala como Cuellos de Botella:</a:t>
            </a:r>
            <a:r>
              <a:rPr lang="es">
                <a:solidFill>
                  <a:srgbClr val="1B1C1D"/>
                </a:solidFill>
                <a:latin typeface="Google Sans Text"/>
                <a:ea typeface="Google Sans Text"/>
                <a:cs typeface="Google Sans Text"/>
                <a:sym typeface="Google Sans Text"/>
              </a:rPr>
              <a:t> Se puso gran énfasis en la financiación climática: movilizar capital a escala, garantizar la equidad, reducir el riesgo de las inversiones y habilitar a los países en desarrollo. Las cuestiones de la</a:t>
            </a:r>
            <a:br>
              <a:rPr lang="es">
                <a:solidFill>
                  <a:schemeClr val="dk1"/>
                </a:solidFill>
              </a:rPr>
            </a:br>
            <a:r>
              <a:rPr b="1" lang="es">
                <a:solidFill>
                  <a:srgbClr val="1B1C1D"/>
                </a:solidFill>
                <a:latin typeface="Google Sans Text"/>
                <a:ea typeface="Google Sans Text"/>
                <a:cs typeface="Google Sans Text"/>
                <a:sym typeface="Google Sans Text"/>
              </a:rPr>
              <a:t>transición justa</a:t>
            </a:r>
            <a:r>
              <a:rPr lang="es">
                <a:solidFill>
                  <a:srgbClr val="1B1C1D"/>
                </a:solidFill>
                <a:latin typeface="Google Sans Text"/>
                <a:ea typeface="Google Sans Text"/>
                <a:cs typeface="Google Sans Text"/>
                <a:sym typeface="Google Sans Text"/>
              </a:rPr>
              <a:t>, el reparto equitativo de beneficios (especialmente en soluciones basadas en la naturaleza) y la transparencia en los mercados de carbono ocuparon un lugar destacado. Los paneles discutieron la integridad de los créditos de carbono, los sistemas de medición, reporte y verificación (MRV) y el riesgo de compensaciones de baja calidad.</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Las Narrativas de Islas, Vulnerabilidad y Justicia Climática Siguen Siendo Centrales:</a:t>
            </a:r>
            <a:r>
              <a:rPr lang="es">
                <a:solidFill>
                  <a:srgbClr val="1B1C1D"/>
                </a:solidFill>
                <a:latin typeface="Google Sans Text"/>
                <a:ea typeface="Google Sans Text"/>
                <a:cs typeface="Google Sans Text"/>
                <a:sym typeface="Google Sans Text"/>
              </a:rPr>
              <a:t> Los pequeños estados insulares, las naciones vulnerables y las comunidades de primera línea recordaron repetidamente a los asistentes que el cambio climático es existencialmente urgente, no solo abstracto o futuro. La protesta "Make Billionaires Pay" (Que Paguen los Multimillonarios) y el activismo en torno al evento también subrayaron las preocupaciones de justicia, poder y equidad.</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Progreso Subnacional en los Estados Unidos:</a:t>
            </a:r>
            <a:r>
              <a:rPr lang="es">
                <a:solidFill>
                  <a:srgbClr val="1B1C1D"/>
                </a:solidFill>
                <a:latin typeface="Google Sans Text"/>
                <a:ea typeface="Google Sans Text"/>
                <a:cs typeface="Google Sans Text"/>
                <a:sym typeface="Google Sans Text"/>
              </a:rPr>
              <a:t> Ante la ausencia de señales claras a nivel federal, los estados y gobernadores están tomando la iniciativa. La </a:t>
            </a:r>
            <a:r>
              <a:rPr i="1" lang="es">
                <a:solidFill>
                  <a:srgbClr val="1B1C1D"/>
                </a:solidFill>
                <a:latin typeface="Google Sans Text"/>
                <a:ea typeface="Google Sans Text"/>
                <a:cs typeface="Google Sans Text"/>
                <a:sym typeface="Google Sans Text"/>
              </a:rPr>
              <a:t>U.S. Climate Alliance</a:t>
            </a:r>
            <a:r>
              <a:rPr lang="es">
                <a:solidFill>
                  <a:srgbClr val="1B1C1D"/>
                </a:solidFill>
                <a:latin typeface="Google Sans Text"/>
                <a:ea typeface="Google Sans Text"/>
                <a:cs typeface="Google Sans Text"/>
                <a:sym typeface="Google Sans Text"/>
              </a:rPr>
              <a:t> (una coalición de 24 gobernadores) presentó nuevos datos que muestran que ya han reducido las emisiones netas de gases de efecto invernadero en aproximadamente un 24 % por debajo de los niveles de 2005, mientras que el PIB ha crecido alrededor de un 34 %.Esto demuestra que las coaliciones subnacionales pueden ayudar a cerrar la brecha a nivel nacional.</a:t>
            </a:r>
            <a:endParaRPr>
              <a:solidFill>
                <a:srgbClr val="1B1C1D"/>
              </a:solidFill>
              <a:latin typeface="Google Sans Text"/>
              <a:ea typeface="Google Sans Text"/>
              <a:cs typeface="Google Sans Text"/>
              <a:sym typeface="Google Sans Text"/>
            </a:endParaRPr>
          </a:p>
          <a:p>
            <a:pPr indent="0" lvl="0" marL="0" rtl="0" algn="l">
              <a:spcBef>
                <a:spcPts val="60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8e5d41e42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8e5d41e42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Credibilidad vs. Greenwashing:</a:t>
            </a:r>
            <a:r>
              <a:rPr lang="es">
                <a:solidFill>
                  <a:srgbClr val="1B1C1D"/>
                </a:solidFill>
                <a:latin typeface="Google Sans Text"/>
                <a:ea typeface="Google Sans Text"/>
                <a:cs typeface="Google Sans Text"/>
                <a:sym typeface="Google Sans Text"/>
              </a:rPr>
              <a:t> Los críticos advierten sobre el peligro de anuncios y promesas con un seguimiento débil, objetivos superficiales o dependencia de compensaciones en lugar de un cambio de sistema fundamenta.</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lang="es">
                <a:solidFill>
                  <a:srgbClr val="1B1C1D"/>
                </a:solidFill>
                <a:latin typeface="Google Sans Text"/>
                <a:ea typeface="Google Sans Text"/>
                <a:cs typeface="Google Sans Text"/>
                <a:sym typeface="Google Sans Text"/>
              </a:rPr>
              <a:t>El Retroceso Federal de EE. UU. Crea un Choque Diplomático y Moral:</a:t>
            </a:r>
            <a:br>
              <a:rPr lang="es">
                <a:solidFill>
                  <a:schemeClr val="dk1"/>
                </a:solidFill>
              </a:rPr>
            </a:br>
            <a:r>
              <a:rPr lang="es">
                <a:solidFill>
                  <a:srgbClr val="1B1C1D"/>
                </a:solidFill>
                <a:latin typeface="Google Sans Text"/>
                <a:ea typeface="Google Sans Text"/>
                <a:cs typeface="Google Sans Text"/>
                <a:sym typeface="Google Sans Text"/>
              </a:rPr>
              <a:t>El contraste entre la retirada de la política estadounidense y la urgencia global abre tensiones en la diplomacia y la confianza multilateral.</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La Escala y la Velocidad Siguen Siendo Insuficientes:</a:t>
            </a:r>
            <a:r>
              <a:rPr lang="es">
                <a:solidFill>
                  <a:srgbClr val="1B1C1D"/>
                </a:solidFill>
                <a:latin typeface="Google Sans Text"/>
                <a:ea typeface="Google Sans Text"/>
                <a:cs typeface="Google Sans Text"/>
                <a:sym typeface="Google Sans Text"/>
              </a:rPr>
              <a:t> Incluso con muchos compromisos, los analistas señalan que todavía estamos lejos de una trayectoria compatible con limitar el calentamiento a 1.5 °C.</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Distribución Desigual y Equidad:</a:t>
            </a:r>
            <a:r>
              <a:rPr lang="es">
                <a:solidFill>
                  <a:srgbClr val="1B1C1D"/>
                </a:solidFill>
                <a:latin typeface="Google Sans Text"/>
                <a:ea typeface="Google Sans Text"/>
                <a:cs typeface="Google Sans Text"/>
                <a:sym typeface="Google Sans Text"/>
              </a:rPr>
              <a:t> Los países en desarrollo luchan con la financiación, la capacidad y la responsabilidad histórica. Asegurar que la acción climática sea justa y equitativa sigue sin resolverse.</a:t>
            </a:r>
            <a:br>
              <a:rPr lang="es">
                <a:solidFill>
                  <a:schemeClr val="dk1"/>
                </a:solidFill>
              </a:rPr>
            </a:br>
            <a:endParaRPr>
              <a:solidFill>
                <a:schemeClr val="dk1"/>
              </a:solidFill>
            </a:endParaRPr>
          </a:p>
          <a:p>
            <a:pPr indent="-298450" lvl="0" marL="295275" rtl="0" algn="l">
              <a:lnSpc>
                <a:spcPct val="115000"/>
              </a:lnSpc>
              <a:spcBef>
                <a:spcPts val="0"/>
              </a:spcBef>
              <a:spcAft>
                <a:spcPts val="0"/>
              </a:spcAft>
              <a:buClr>
                <a:schemeClr val="dk1"/>
              </a:buClr>
              <a:buSzPts val="1100"/>
              <a:buChar char="●"/>
            </a:pPr>
            <a:r>
              <a:rPr b="1" lang="es">
                <a:solidFill>
                  <a:srgbClr val="1B1C1D"/>
                </a:solidFill>
                <a:latin typeface="Google Sans Text"/>
                <a:ea typeface="Google Sans Text"/>
                <a:cs typeface="Google Sans Text"/>
                <a:sym typeface="Google Sans Text"/>
              </a:rPr>
              <a:t>Brechas de Medición, Verificación e Integridad:</a:t>
            </a:r>
            <a:r>
              <a:rPr lang="es">
                <a:solidFill>
                  <a:srgbClr val="1B1C1D"/>
                </a:solidFill>
                <a:latin typeface="Google Sans Text"/>
                <a:ea typeface="Google Sans Text"/>
                <a:cs typeface="Google Sans Text"/>
                <a:sym typeface="Google Sans Text"/>
              </a:rPr>
              <a:t> En los mercados de carbono y las soluciones basadas en la naturaleza, las inconsistencias, los riesgos de doble contabilidad y los estándares débiles son problemas recurrentes.</a:t>
            </a:r>
            <a:br>
              <a:rPr lang="es">
                <a:solidFill>
                  <a:schemeClr val="dk1"/>
                </a:solidFill>
              </a:rPr>
            </a:b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87f56ece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87f56ece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295275" rtl="0" algn="l">
              <a:lnSpc>
                <a:spcPct val="115000"/>
              </a:lnSpc>
              <a:spcBef>
                <a:spcPts val="600"/>
              </a:spcBef>
              <a:spcAft>
                <a:spcPts val="60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87f56eced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387f56eced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295275" rtl="0" algn="l">
              <a:lnSpc>
                <a:spcPct val="115000"/>
              </a:lnSpc>
              <a:spcBef>
                <a:spcPts val="0"/>
              </a:spcBef>
              <a:spcAft>
                <a:spcPts val="0"/>
              </a:spcAft>
              <a:buClr>
                <a:schemeClr val="dk1"/>
              </a:buClr>
              <a:buSzPts val="1500"/>
              <a:buChar char="●"/>
            </a:pPr>
            <a:r>
              <a:rPr lang="es" sz="1400">
                <a:solidFill>
                  <a:srgbClr val="434343"/>
                </a:solidFill>
                <a:latin typeface="Roboto"/>
                <a:ea typeface="Roboto"/>
                <a:cs typeface="Roboto"/>
                <a:sym typeface="Roboto"/>
              </a:rPr>
              <a:t>China: </a:t>
            </a:r>
            <a:r>
              <a:rPr lang="es" sz="1300">
                <a:solidFill>
                  <a:srgbClr val="434343"/>
                </a:solidFill>
                <a:latin typeface="Roboto"/>
                <a:ea typeface="Roboto"/>
                <a:cs typeface="Roboto"/>
                <a:sym typeface="Roboto"/>
              </a:rPr>
              <a:t>Reducir las emisiones de gases de efecto invernadero entre un 7 y un 10 % desde el pico para 2035; aumentar la capacidad eólica y solar ×6 desde 2020; objetivo de &gt; 30 % de participación de combustibles no fósiles para entonces</a:t>
            </a:r>
            <a:endParaRPr sz="1700">
              <a:solidFill>
                <a:srgbClr val="434343"/>
              </a:solidFill>
              <a:latin typeface="Roboto"/>
              <a:ea typeface="Roboto"/>
              <a:cs typeface="Roboto"/>
              <a:sym typeface="Roboto"/>
            </a:endParaRPr>
          </a:p>
          <a:p>
            <a:pPr indent="-323850" lvl="0" marL="295275" rtl="0" algn="l">
              <a:lnSpc>
                <a:spcPct val="115000"/>
              </a:lnSpc>
              <a:spcBef>
                <a:spcPts val="0"/>
              </a:spcBef>
              <a:spcAft>
                <a:spcPts val="0"/>
              </a:spcAft>
              <a:buClr>
                <a:schemeClr val="dk1"/>
              </a:buClr>
              <a:buSzPts val="1500"/>
              <a:buChar char="●"/>
            </a:pPr>
            <a:r>
              <a:rPr lang="es" sz="1400">
                <a:solidFill>
                  <a:srgbClr val="434343"/>
                </a:solidFill>
                <a:latin typeface="Roboto"/>
                <a:ea typeface="Roboto"/>
                <a:cs typeface="Roboto"/>
                <a:sym typeface="Roboto"/>
              </a:rPr>
              <a:t>Brasil se comprometió con</a:t>
            </a:r>
            <a:r>
              <a:rPr b="1" lang="es" sz="1400">
                <a:solidFill>
                  <a:srgbClr val="434343"/>
                </a:solidFill>
                <a:latin typeface="Roboto"/>
                <a:ea typeface="Roboto"/>
                <a:cs typeface="Roboto"/>
                <a:sym typeface="Roboto"/>
              </a:rPr>
              <a:t> US$ 1 </a:t>
            </a:r>
            <a:r>
              <a:rPr b="1" lang="es" sz="1400">
                <a:solidFill>
                  <a:srgbClr val="434343"/>
                </a:solidFill>
                <a:latin typeface="Roboto"/>
                <a:ea typeface="Roboto"/>
                <a:cs typeface="Roboto"/>
                <a:sym typeface="Roboto"/>
              </a:rPr>
              <a:t>billón</a:t>
            </a:r>
            <a:r>
              <a:rPr lang="es" sz="1400">
                <a:solidFill>
                  <a:srgbClr val="434343"/>
                </a:solidFill>
                <a:latin typeface="Roboto"/>
                <a:ea typeface="Roboto"/>
                <a:cs typeface="Roboto"/>
                <a:sym typeface="Roboto"/>
              </a:rPr>
              <a:t> para una nueva hoja de ruta de financiación forestal (como parte de la protección de los bosques tropicales)</a:t>
            </a:r>
            <a:endParaRPr sz="1400"/>
          </a:p>
          <a:p>
            <a:pPr indent="-323850" lvl="0" marL="295275" rtl="0" algn="l">
              <a:lnSpc>
                <a:spcPct val="115000"/>
              </a:lnSpc>
              <a:spcBef>
                <a:spcPts val="0"/>
              </a:spcBef>
              <a:spcAft>
                <a:spcPts val="0"/>
              </a:spcAft>
              <a:buClr>
                <a:schemeClr val="dk1"/>
              </a:buClr>
              <a:buSzPts val="1500"/>
              <a:buChar char="●"/>
            </a:pPr>
            <a:r>
              <a:rPr lang="es" sz="1400">
                <a:solidFill>
                  <a:srgbClr val="434343"/>
                </a:solidFill>
                <a:latin typeface="Roboto"/>
                <a:ea typeface="Roboto"/>
                <a:cs typeface="Roboto"/>
                <a:sym typeface="Roboto"/>
              </a:rPr>
              <a:t>Estado de Nueva York (Gobernadora Hochul y agencias estatales): Lanzamiento de un "Fondo para un Futuro Sostenible" de US$ 1 billón con asignaciones que incluyen: – $50 M para </a:t>
            </a:r>
            <a:r>
              <a:rPr b="1" lang="es" sz="1400">
                <a:solidFill>
                  <a:srgbClr val="434343"/>
                </a:solidFill>
                <a:latin typeface="Roboto"/>
                <a:ea typeface="Roboto"/>
                <a:cs typeface="Roboto"/>
                <a:sym typeface="Roboto"/>
              </a:rPr>
              <a:t>mejoras energéticas en hogares de ingresos bajos/medios </a:t>
            </a:r>
            <a:r>
              <a:rPr lang="es" sz="1400">
                <a:solidFill>
                  <a:srgbClr val="434343"/>
                </a:solidFill>
                <a:latin typeface="Roboto"/>
                <a:ea typeface="Roboto"/>
                <a:cs typeface="Roboto"/>
                <a:sym typeface="Roboto"/>
              </a:rPr>
              <a:t>– $50 M para descarbonizar e</a:t>
            </a:r>
            <a:r>
              <a:rPr b="1" lang="es" sz="1400">
                <a:solidFill>
                  <a:srgbClr val="434343"/>
                </a:solidFill>
                <a:latin typeface="Roboto"/>
                <a:ea typeface="Roboto"/>
                <a:cs typeface="Roboto"/>
                <a:sym typeface="Roboto"/>
              </a:rPr>
              <a:t>scuelas públicas</a:t>
            </a:r>
            <a:r>
              <a:rPr lang="es" sz="1400">
                <a:solidFill>
                  <a:srgbClr val="434343"/>
                </a:solidFill>
                <a:latin typeface="Roboto"/>
                <a:ea typeface="Roboto"/>
                <a:cs typeface="Roboto"/>
                <a:sym typeface="Roboto"/>
              </a:rPr>
              <a:t> con pocos recursos – $200 M para la expansión de redes de energía térmica – $150 M para el programa de </a:t>
            </a:r>
            <a:r>
              <a:rPr b="1" lang="es" sz="1400">
                <a:solidFill>
                  <a:srgbClr val="434343"/>
                </a:solidFill>
                <a:latin typeface="Roboto"/>
                <a:ea typeface="Roboto"/>
                <a:cs typeface="Roboto"/>
                <a:sym typeface="Roboto"/>
              </a:rPr>
              <a:t>Edificios Pequeños Verdes </a:t>
            </a:r>
            <a:r>
              <a:rPr lang="es" sz="1400">
                <a:solidFill>
                  <a:srgbClr val="434343"/>
                </a:solidFill>
                <a:latin typeface="Roboto"/>
                <a:ea typeface="Roboto"/>
                <a:cs typeface="Roboto"/>
                <a:sym typeface="Roboto"/>
              </a:rPr>
              <a:t>– $250 M para la </a:t>
            </a:r>
            <a:r>
              <a:rPr b="1" lang="es" sz="1400">
                <a:solidFill>
                  <a:srgbClr val="434343"/>
                </a:solidFill>
                <a:latin typeface="Roboto"/>
                <a:ea typeface="Roboto"/>
                <a:cs typeface="Roboto"/>
                <a:sym typeface="Roboto"/>
              </a:rPr>
              <a:t>transición a vehículos eléctricos</a:t>
            </a:r>
            <a:r>
              <a:rPr lang="es" sz="1400">
                <a:solidFill>
                  <a:srgbClr val="434343"/>
                </a:solidFill>
                <a:latin typeface="Roboto"/>
                <a:ea typeface="Roboto"/>
                <a:cs typeface="Roboto"/>
                <a:sym typeface="Roboto"/>
              </a:rPr>
              <a:t> (incl. autobuses escolares e infraestructura de carga) – $200 M para la Autoridad de Energía de Nueva York para proyectos de generación renovable.</a:t>
            </a:r>
            <a:endParaRPr sz="1400">
              <a:solidFill>
                <a:srgbClr val="434343"/>
              </a:solidFill>
              <a:latin typeface="Roboto"/>
              <a:ea typeface="Roboto"/>
              <a:cs typeface="Roboto"/>
              <a:sym typeface="Roboto"/>
            </a:endParaRPr>
          </a:p>
          <a:p>
            <a:pPr indent="-292100" lvl="0" marL="295275" rtl="0" algn="l">
              <a:lnSpc>
                <a:spcPct val="115000"/>
              </a:lnSpc>
              <a:spcBef>
                <a:spcPts val="0"/>
              </a:spcBef>
              <a:spcAft>
                <a:spcPts val="0"/>
              </a:spcAft>
              <a:buClr>
                <a:srgbClr val="434343"/>
              </a:buClr>
              <a:buSzPts val="1000"/>
              <a:buFont typeface="Roboto"/>
              <a:buChar char="●"/>
            </a:pPr>
            <a:r>
              <a:t/>
            </a:r>
            <a:endParaRPr sz="1000">
              <a:solidFill>
                <a:srgbClr val="434343"/>
              </a:solidFill>
              <a:latin typeface="Roboto"/>
              <a:ea typeface="Roboto"/>
              <a:cs typeface="Roboto"/>
              <a:sym typeface="Roboto"/>
            </a:endParaRPr>
          </a:p>
          <a:p>
            <a:pPr indent="-292100" lvl="0" marL="295275" rtl="0" algn="l">
              <a:lnSpc>
                <a:spcPct val="115000"/>
              </a:lnSpc>
              <a:spcBef>
                <a:spcPts val="0"/>
              </a:spcBef>
              <a:spcAft>
                <a:spcPts val="0"/>
              </a:spcAft>
              <a:buClr>
                <a:srgbClr val="434343"/>
              </a:buClr>
              <a:buSzPts val="1000"/>
              <a:buFont typeface="Roboto"/>
              <a:buChar char="●"/>
            </a:pPr>
            <a:r>
              <a:rPr lang="es" sz="1450">
                <a:solidFill>
                  <a:schemeClr val="dk1"/>
                </a:solidFill>
                <a:highlight>
                  <a:srgbClr val="FFFFFF"/>
                </a:highlight>
                <a:latin typeface="Roboto"/>
                <a:ea typeface="Roboto"/>
                <a:cs typeface="Roboto"/>
                <a:sym typeface="Roboto"/>
              </a:rPr>
              <a:t>Durante el Diálogo de Soluciones sobre el Metano del Secretario General de la ONU, firmamos un acuerdo con el Gobierno de Kazajistán para reducir las emisiones de metano en todos los sectores, utilizando datos satelitales para orientar e informar las decisiones. Este hito tiene una historia más larga. Hace más de dos años, se detectaron desde el espacio grandes columnas de metano de petróleo y gas en Kazajistán, las cuales aparecieron en las noticias. Las empresas involucradas no se habían percatado de que estaban siendo observadas desde la órbita. El gobierno respondió rápidamente, prometiendo nuevas regulaciones y uniéndose al Compromiso Global sobre el Metano </a:t>
            </a:r>
            <a:r>
              <a:rPr lang="es" sz="1400">
                <a:solidFill>
                  <a:schemeClr val="dk1"/>
                </a:solidFill>
                <a:highlight>
                  <a:srgbClr val="FFFFFF"/>
                </a:highlight>
                <a:latin typeface="Roboto"/>
                <a:ea typeface="Roboto"/>
                <a:cs typeface="Roboto"/>
                <a:sym typeface="Roboto"/>
              </a:rPr>
              <a:t>(</a:t>
            </a:r>
            <a:r>
              <a:rPr lang="es" sz="1400">
                <a:solidFill>
                  <a:schemeClr val="dk1"/>
                </a:solidFill>
              </a:rPr>
              <a:t>Kazajistán se adhirió al objetivo </a:t>
            </a:r>
            <a:r>
              <a:rPr b="1" lang="es" sz="1400">
                <a:solidFill>
                  <a:schemeClr val="dk1"/>
                </a:solidFill>
              </a:rPr>
              <a:t>colectivo</a:t>
            </a:r>
            <a:r>
              <a:rPr lang="es" sz="1400">
                <a:solidFill>
                  <a:schemeClr val="dk1"/>
                </a:solidFill>
              </a:rPr>
              <a:t> de reducir las emisiones globales de metano en, al menos, un </a:t>
            </a:r>
            <a:r>
              <a:rPr b="1" lang="es" sz="1400">
                <a:solidFill>
                  <a:schemeClr val="dk1"/>
                </a:solidFill>
              </a:rPr>
              <a:t>30%</a:t>
            </a:r>
            <a:r>
              <a:rPr lang="es" sz="1400">
                <a:solidFill>
                  <a:schemeClr val="dk1"/>
                </a:solidFill>
              </a:rPr>
              <a:t> para el año 2030 (en comparación con los niveles de 2020</a:t>
            </a:r>
            <a:r>
              <a:rPr lang="es" sz="1400">
                <a:solidFill>
                  <a:schemeClr val="dk1"/>
                </a:solidFill>
                <a:highlight>
                  <a:srgbClr val="FFFFFF"/>
                </a:highlight>
                <a:latin typeface="Roboto"/>
                <a:ea typeface="Roboto"/>
                <a:cs typeface="Roboto"/>
                <a:sym typeface="Roboto"/>
              </a:rPr>
              <a:t>)</a:t>
            </a:r>
            <a:r>
              <a:rPr lang="es" sz="1450">
                <a:solidFill>
                  <a:schemeClr val="dk1"/>
                </a:solidFill>
                <a:highlight>
                  <a:srgbClr val="FFFFFF"/>
                </a:highlight>
                <a:latin typeface="Roboto"/>
                <a:ea typeface="Roboto"/>
                <a:cs typeface="Roboto"/>
                <a:sym typeface="Roboto"/>
              </a:rPr>
              <a:t>. En 2023, el presidente Tokayev reafirmó ese compromiso asistiendo a la Cumbre del Compromiso Global sobre el Metano en la COP28. Desde entonces, la colaboración se ha profundizado. El Departamento de Comercio de EE. UU. se asoció con Kazajistán para mejorar las operaciones y ampliar el acceso al mercado, a la vez que abordaba las emisiones. Incluso durante un cambio de gobierno, Kazajistán demostró determinación: cuando un evento planeado con numerosos socios internacionales fue cancelado por parte de EE. UU., siguieron adelante por su cuenta, lo que demuestra una fuerte implicación en esta agenda. Ahora, con </a:t>
            </a:r>
            <a:r>
              <a:rPr lang="es" sz="1450" u="sng">
                <a:solidFill>
                  <a:srgbClr val="0A66C2"/>
                </a:solidFill>
                <a:highlight>
                  <a:srgbClr val="FFFFFF"/>
                </a:highlight>
                <a:latin typeface="Roboto"/>
                <a:ea typeface="Roboto"/>
                <a:cs typeface="Roboto"/>
                <a:sym typeface="Roboto"/>
                <a:hlinkClick r:id="rId2">
                  <a:extLst>
                    <a:ext uri="{A12FA001-AC4F-418D-AE19-62706E023703}">
                      <ahyp:hlinkClr val="tx"/>
                    </a:ext>
                  </a:extLst>
                </a:hlinkClick>
              </a:rPr>
              <a:t>Carbon Mapper</a:t>
            </a:r>
            <a:r>
              <a:rPr lang="es" sz="1450">
                <a:solidFill>
                  <a:schemeClr val="dk1"/>
                </a:solidFill>
                <a:highlight>
                  <a:srgbClr val="FFFFFF"/>
                </a:highlight>
                <a:latin typeface="Roboto"/>
                <a:ea typeface="Roboto"/>
                <a:cs typeface="Roboto"/>
                <a:sym typeface="Roboto"/>
              </a:rPr>
              <a:t> y el </a:t>
            </a:r>
            <a:r>
              <a:rPr lang="es" sz="1450" u="sng">
                <a:solidFill>
                  <a:srgbClr val="0A66C2"/>
                </a:solidFill>
                <a:highlight>
                  <a:srgbClr val="FFFFFF"/>
                </a:highlight>
                <a:latin typeface="Roboto"/>
                <a:ea typeface="Roboto"/>
                <a:cs typeface="Roboto"/>
                <a:sym typeface="Roboto"/>
                <a:hlinkClick r:id="rId3">
                  <a:extLst>
                    <a:ext uri="{A12FA001-AC4F-418D-AE19-62706E023703}">
                      <ahyp:hlinkClr val="tx"/>
                    </a:ext>
                  </a:extLst>
                </a:hlinkClick>
              </a:rPr>
              <a:t>Grupo de Trabajo para un Aire Limpio</a:t>
            </a:r>
            <a:r>
              <a:rPr lang="es" sz="1450">
                <a:solidFill>
                  <a:schemeClr val="dk1"/>
                </a:solidFill>
                <a:highlight>
                  <a:srgbClr val="FFFFFF"/>
                </a:highlight>
                <a:latin typeface="Roboto"/>
                <a:ea typeface="Roboto"/>
                <a:cs typeface="Roboto"/>
                <a:sym typeface="Roboto"/>
              </a:rPr>
              <a:t> , reforzamos ese compromiso, apoyando al gobierno con información satelital oportuna y de alta resolución para identificar las principales fuentes de metano y permitir una acción rápida. Junto con la </a:t>
            </a:r>
            <a:r>
              <a:rPr lang="es" sz="1450" u="sng">
                <a:solidFill>
                  <a:srgbClr val="0A66C2"/>
                </a:solidFill>
                <a:highlight>
                  <a:srgbClr val="FFFFFF"/>
                </a:highlight>
                <a:latin typeface="Roboto"/>
                <a:ea typeface="Roboto"/>
                <a:cs typeface="Roboto"/>
                <a:sym typeface="Roboto"/>
                <a:hlinkClick r:id="rId4">
                  <a:extLst>
                    <a:ext uri="{A12FA001-AC4F-418D-AE19-62706E023703}">
                      <ahyp:hlinkClr val="tx"/>
                    </a:ext>
                  </a:extLst>
                </a:hlinkClick>
              </a:rPr>
              <a:t>Coalición por el Clima y el Aire Limpio,</a:t>
            </a:r>
            <a:r>
              <a:rPr lang="es" sz="1450">
                <a:solidFill>
                  <a:schemeClr val="dk1"/>
                </a:solidFill>
                <a:highlight>
                  <a:srgbClr val="FFFFFF"/>
                </a:highlight>
                <a:latin typeface="Roboto"/>
                <a:ea typeface="Roboto"/>
                <a:cs typeface="Roboto"/>
                <a:sym typeface="Roboto"/>
              </a:rPr>
              <a:t> apoyamos a quienes lideran. Esta colaboración subraya el compromiso permanente de los gobiernos, las ONG y la comunidad internacional para mantener vigentes los objetivos del Compromiso Mundial contra el Metano.</a:t>
            </a:r>
            <a:endParaRPr sz="1000">
              <a:solidFill>
                <a:srgbClr val="434343"/>
              </a:solidFill>
              <a:latin typeface="Roboto"/>
              <a:ea typeface="Roboto"/>
              <a:cs typeface="Roboto"/>
              <a:sym typeface="Roboto"/>
            </a:endParaRPr>
          </a:p>
          <a:p>
            <a:pPr indent="-298450" lvl="0" marL="295275" rtl="0" algn="l">
              <a:lnSpc>
                <a:spcPct val="115000"/>
              </a:lnSpc>
              <a:spcBef>
                <a:spcPts val="0"/>
              </a:spcBef>
              <a:spcAft>
                <a:spcPts val="0"/>
              </a:spcAft>
              <a:buClr>
                <a:schemeClr val="dk1"/>
              </a:buClr>
              <a:buSzPts val="1100"/>
              <a:buChar char="●"/>
            </a:pPr>
            <a:br>
              <a:rPr lang="es">
                <a:solidFill>
                  <a:schemeClr val="dk1"/>
                </a:solidFill>
              </a:rPr>
            </a:b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8e83e9e9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38e83e9e9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295275" rtl="0" algn="l">
              <a:lnSpc>
                <a:spcPct val="115000"/>
              </a:lnSpc>
              <a:spcBef>
                <a:spcPts val="600"/>
              </a:spcBef>
              <a:spcAft>
                <a:spcPts val="0"/>
              </a:spcAft>
              <a:buClr>
                <a:schemeClr val="dk1"/>
              </a:buClr>
              <a:buSzPts val="1400"/>
              <a:buChar char="●"/>
            </a:pPr>
            <a:r>
              <a:rPr lang="es" sz="1400">
                <a:solidFill>
                  <a:schemeClr val="dk1"/>
                </a:solidFill>
              </a:rPr>
              <a:t>Microsoft: </a:t>
            </a:r>
            <a:r>
              <a:rPr lang="es" sz="1400">
                <a:solidFill>
                  <a:srgbClr val="434343"/>
                </a:solidFill>
                <a:latin typeface="Roboto"/>
                <a:ea typeface="Roboto"/>
                <a:cs typeface="Roboto"/>
                <a:sym typeface="Roboto"/>
              </a:rPr>
              <a:t>Inversión en Fortera (empresa de cemento bajo en carbono) en apoyo de la construcción de una planta a gran escala; Microsoft obtendrá derechos de observador de la junta y derechos para comprar cemento bajo en carbono / créditos ambientale</a:t>
            </a:r>
            <a:endParaRPr sz="1400">
              <a:solidFill>
                <a:schemeClr val="dk1"/>
              </a:solidFill>
            </a:endParaRPr>
          </a:p>
          <a:p>
            <a:pPr indent="-317500" lvl="0" marL="295275" rtl="0" algn="l">
              <a:lnSpc>
                <a:spcPct val="115000"/>
              </a:lnSpc>
              <a:spcBef>
                <a:spcPts val="0"/>
              </a:spcBef>
              <a:spcAft>
                <a:spcPts val="0"/>
              </a:spcAft>
              <a:buClr>
                <a:schemeClr val="dk1"/>
              </a:buClr>
              <a:buSzPts val="1400"/>
              <a:buChar char="●"/>
            </a:pPr>
            <a:r>
              <a:rPr lang="es" sz="1400">
                <a:solidFill>
                  <a:srgbClr val="434343"/>
                </a:solidFill>
                <a:latin typeface="Roboto"/>
                <a:ea typeface="Roboto"/>
                <a:cs typeface="Roboto"/>
                <a:sym typeface="Roboto"/>
              </a:rPr>
              <a:t>Levi Strauss + Schneider: </a:t>
            </a:r>
            <a:r>
              <a:rPr lang="es" sz="1400">
                <a:solidFill>
                  <a:srgbClr val="434343"/>
                </a:solidFill>
                <a:latin typeface="Roboto"/>
                <a:ea typeface="Roboto"/>
                <a:cs typeface="Roboto"/>
                <a:sym typeface="Roboto"/>
              </a:rPr>
              <a:t>Lanzamiento del “</a:t>
            </a:r>
            <a:r>
              <a:rPr b="1" lang="es" sz="1400">
                <a:solidFill>
                  <a:schemeClr val="dk1"/>
                </a:solidFill>
                <a:latin typeface="Times New Roman"/>
                <a:ea typeface="Times New Roman"/>
                <a:cs typeface="Times New Roman"/>
                <a:sym typeface="Times New Roman"/>
              </a:rPr>
              <a:t>Levi Energy Accelerator Program</a:t>
            </a:r>
            <a:r>
              <a:rPr lang="es" sz="1400">
                <a:solidFill>
                  <a:schemeClr val="dk1"/>
                </a:solidFill>
                <a:latin typeface="Times New Roman"/>
                <a:ea typeface="Times New Roman"/>
                <a:cs typeface="Times New Roman"/>
                <a:sym typeface="Times New Roman"/>
              </a:rPr>
              <a:t> </a:t>
            </a:r>
            <a:r>
              <a:rPr lang="es" sz="1400">
                <a:solidFill>
                  <a:srgbClr val="434343"/>
                </a:solidFill>
                <a:latin typeface="Roboto"/>
                <a:ea typeface="Roboto"/>
                <a:cs typeface="Roboto"/>
                <a:sym typeface="Roboto"/>
              </a:rPr>
              <a:t>(LEAP)" para ayudar a los proveedores a acceder a electricidad renovable (comenzando en India).</a:t>
            </a:r>
            <a:endParaRPr sz="1400">
              <a:solidFill>
                <a:srgbClr val="434343"/>
              </a:solidFill>
              <a:latin typeface="Roboto"/>
              <a:ea typeface="Roboto"/>
              <a:cs typeface="Roboto"/>
              <a:sym typeface="Roboto"/>
            </a:endParaRPr>
          </a:p>
          <a:p>
            <a:pPr indent="-317500" lvl="0" marL="295275" rtl="0" algn="l">
              <a:lnSpc>
                <a:spcPct val="115000"/>
              </a:lnSpc>
              <a:spcBef>
                <a:spcPts val="0"/>
              </a:spcBef>
              <a:spcAft>
                <a:spcPts val="0"/>
              </a:spcAft>
              <a:buClr>
                <a:schemeClr val="dk1"/>
              </a:buClr>
              <a:buSzPts val="1400"/>
              <a:buChar char="●"/>
            </a:pPr>
            <a:r>
              <a:rPr i="1" lang="es" sz="1400">
                <a:solidFill>
                  <a:schemeClr val="dk1"/>
                </a:solidFill>
              </a:rPr>
              <a:t>Johnson &amp; Johnson: </a:t>
            </a:r>
            <a:r>
              <a:rPr lang="es" sz="1400">
                <a:solidFill>
                  <a:srgbClr val="434343"/>
                </a:solidFill>
                <a:latin typeface="Roboto"/>
                <a:ea typeface="Roboto"/>
                <a:cs typeface="Roboto"/>
                <a:sym typeface="Roboto"/>
              </a:rPr>
              <a:t>Donación de $1 millón para apoyar la respuesta de los trabajadores de la salud a desastres / emergencias climáticas</a:t>
            </a:r>
            <a:endParaRPr i="1" sz="1400">
              <a:solidFill>
                <a:schemeClr val="dk1"/>
              </a:solidFill>
            </a:endParaRPr>
          </a:p>
          <a:p>
            <a:pPr indent="-317500" lvl="0" marL="295275" rtl="0" algn="l">
              <a:lnSpc>
                <a:spcPct val="115000"/>
              </a:lnSpc>
              <a:spcBef>
                <a:spcPts val="0"/>
              </a:spcBef>
              <a:spcAft>
                <a:spcPts val="0"/>
              </a:spcAft>
              <a:buClr>
                <a:schemeClr val="dk1"/>
              </a:buClr>
              <a:buSzPts val="1400"/>
              <a:buChar char="●"/>
            </a:pPr>
            <a:r>
              <a:rPr i="1" lang="es" sz="1400">
                <a:solidFill>
                  <a:schemeClr val="dk1"/>
                </a:solidFill>
              </a:rPr>
              <a:t>Jackery: </a:t>
            </a:r>
            <a:r>
              <a:rPr lang="es" sz="1400">
                <a:solidFill>
                  <a:srgbClr val="434343"/>
                </a:solidFill>
                <a:latin typeface="Roboto"/>
                <a:ea typeface="Roboto"/>
                <a:cs typeface="Roboto"/>
                <a:sym typeface="Roboto"/>
              </a:rPr>
              <a:t>Debutó en la Semana del Clima, destacó el despliegue de microrredes de almacenamiento solar, asociaciones (por ejemplo, con WWF), fábrica verde y laboratorios de cero carbono, descarbonización de la cadena de suministro.</a:t>
            </a:r>
            <a:endParaRPr i="1" sz="1400">
              <a:solidFill>
                <a:schemeClr val="dk1"/>
              </a:solidFill>
            </a:endParaRPr>
          </a:p>
          <a:p>
            <a:pPr indent="-317500" lvl="0" marL="295275" rtl="0" algn="l">
              <a:lnSpc>
                <a:spcPct val="115000"/>
              </a:lnSpc>
              <a:spcBef>
                <a:spcPts val="0"/>
              </a:spcBef>
              <a:spcAft>
                <a:spcPts val="0"/>
              </a:spcAft>
              <a:buClr>
                <a:schemeClr val="dk1"/>
              </a:buClr>
              <a:buSzPts val="1400"/>
              <a:buChar char="●"/>
            </a:pPr>
            <a:r>
              <a:rPr i="1" lang="es" sz="1400">
                <a:solidFill>
                  <a:schemeClr val="dk1"/>
                </a:solidFill>
              </a:rPr>
              <a:t>Acumen: </a:t>
            </a:r>
            <a:r>
              <a:rPr lang="es" sz="1400">
                <a:solidFill>
                  <a:srgbClr val="434343"/>
                </a:solidFill>
                <a:latin typeface="Roboto"/>
                <a:ea typeface="Roboto"/>
                <a:cs typeface="Roboto"/>
                <a:sym typeface="Roboto"/>
              </a:rPr>
              <a:t>Recaudó US$ 246 millones para un "</a:t>
            </a:r>
            <a:r>
              <a:rPr lang="es" sz="1400">
                <a:solidFill>
                  <a:schemeClr val="dk1"/>
                </a:solidFill>
                <a:latin typeface="Times New Roman"/>
                <a:ea typeface="Times New Roman"/>
                <a:cs typeface="Times New Roman"/>
                <a:sym typeface="Times New Roman"/>
              </a:rPr>
              <a:t>Hardest-to-Reach Fund</a:t>
            </a:r>
            <a:r>
              <a:rPr lang="es" sz="1400">
                <a:solidFill>
                  <a:srgbClr val="434343"/>
                </a:solidFill>
                <a:latin typeface="Roboto"/>
                <a:ea typeface="Roboto"/>
                <a:cs typeface="Roboto"/>
                <a:sym typeface="Roboto"/>
              </a:rPr>
              <a:t>" para financiar energía verde en 17 naciones africanas.</a:t>
            </a:r>
            <a:endParaRPr sz="1400">
              <a:solidFill>
                <a:srgbClr val="434343"/>
              </a:solidFill>
              <a:latin typeface="Roboto"/>
              <a:ea typeface="Roboto"/>
              <a:cs typeface="Roboto"/>
              <a:sym typeface="Roboto"/>
            </a:endParaRPr>
          </a:p>
          <a:p>
            <a:pPr indent="-317500" lvl="0" marL="295275" rtl="0" algn="l">
              <a:lnSpc>
                <a:spcPct val="115000"/>
              </a:lnSpc>
              <a:spcBef>
                <a:spcPts val="0"/>
              </a:spcBef>
              <a:spcAft>
                <a:spcPts val="0"/>
              </a:spcAft>
              <a:buClr>
                <a:srgbClr val="434343"/>
              </a:buClr>
              <a:buSzPts val="1400"/>
              <a:buFont typeface="Roboto"/>
              <a:buChar char="●"/>
            </a:pPr>
            <a:r>
              <a:rPr lang="es" sz="1400">
                <a:solidFill>
                  <a:srgbClr val="434343"/>
                </a:solidFill>
                <a:latin typeface="Roboto"/>
                <a:ea typeface="Roboto"/>
                <a:cs typeface="Roboto"/>
                <a:sym typeface="Roboto"/>
              </a:rPr>
              <a:t>Varios Sectores: Se anunciaron acuerdos para escalar el cemento bajo en carbono, promover la circularidad, descarbonizar las cadenas de suministro, integrar el clima en los sectores industriales.</a:t>
            </a:r>
            <a:endParaRPr sz="1400">
              <a:solidFill>
                <a:srgbClr val="434343"/>
              </a:solidFill>
              <a:latin typeface="Roboto"/>
              <a:ea typeface="Roboto"/>
              <a:cs typeface="Roboto"/>
              <a:sym typeface="Robo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8e6b94640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38e6b94640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60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8e83e9e9a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38e83e9e9a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8e62278207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8e62278207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8e6b946408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8e6b946408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600"/>
              </a:spcAft>
              <a:buNone/>
            </a:pPr>
            <a:r>
              <a:rPr lang="es"/>
              <a:t>CLG Chile fue aliado estratégico de este evento. Contó con la participación del ministro de Energía, Diego Pardow, quien dió unas palabras de bienvenida. Algunas de las temáticas tratadas en los paneles fueron: Transición Energética justa; </a:t>
            </a:r>
            <a:r>
              <a:rPr lang="es">
                <a:solidFill>
                  <a:schemeClr val="dk1"/>
                </a:solidFill>
              </a:rPr>
              <a:t>Innovación energética; </a:t>
            </a:r>
            <a:r>
              <a:rPr lang="es"/>
              <a:t>Colaboración regional e internacional; Transición justa y las comunidades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8e6b946408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38e6b946408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60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38e6b946408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38e6b946408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60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8e5d41e42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38e5d41e42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8e62278207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8e62278207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8e62278207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8e62278207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8e62278207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8e62278207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8e62278207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8e62278207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ada">
  <p:cSld name="1_Portada">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628650" y="1754444"/>
            <a:ext cx="7886700" cy="628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lt1"/>
              </a:buClr>
              <a:buSzPts val="3000"/>
              <a:buFont typeface="Verdana"/>
              <a:buNone/>
              <a:defRPr b="1" i="0" sz="3000">
                <a:solidFill>
                  <a:schemeClr val="lt1"/>
                </a:solidFill>
                <a:latin typeface="Verdana"/>
                <a:ea typeface="Verdana"/>
                <a:cs typeface="Verdana"/>
                <a:sym typeface="Verdan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 name="Google Shape;58;p14"/>
          <p:cNvSpPr txBox="1"/>
          <p:nvPr>
            <p:ph idx="1" type="body"/>
          </p:nvPr>
        </p:nvSpPr>
        <p:spPr>
          <a:xfrm>
            <a:off x="2161659" y="2448612"/>
            <a:ext cx="4820700" cy="2601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2100"/>
              <a:buNone/>
              <a:defRPr sz="2100">
                <a:solidFill>
                  <a:schemeClr val="lt1"/>
                </a:solidFill>
              </a:defRPr>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9" name="Google Shape;59;p14"/>
          <p:cNvSpPr txBox="1"/>
          <p:nvPr>
            <p:ph idx="2" type="body"/>
          </p:nvPr>
        </p:nvSpPr>
        <p:spPr>
          <a:xfrm>
            <a:off x="3076034" y="1492106"/>
            <a:ext cx="2991900" cy="1965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200"/>
              <a:buNone/>
              <a:defRPr sz="1200"/>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ortadilla">
  <p:cSld name="2_Portadilla">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5"/>
          <p:cNvSpPr txBox="1"/>
          <p:nvPr>
            <p:ph type="title"/>
          </p:nvPr>
        </p:nvSpPr>
        <p:spPr>
          <a:xfrm>
            <a:off x="628650" y="1709882"/>
            <a:ext cx="7886700" cy="628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0B4581"/>
              </a:buClr>
              <a:buSzPts val="3500"/>
              <a:buFont typeface="Verdana"/>
              <a:buNone/>
              <a:defRPr b="1" i="0" sz="3500">
                <a:solidFill>
                  <a:srgbClr val="0B4581"/>
                </a:solidFill>
                <a:latin typeface="Verdana"/>
                <a:ea typeface="Verdana"/>
                <a:cs typeface="Verdana"/>
                <a:sym typeface="Verdan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 name="Google Shape;62;p15"/>
          <p:cNvSpPr txBox="1"/>
          <p:nvPr>
            <p:ph idx="1" type="body"/>
          </p:nvPr>
        </p:nvSpPr>
        <p:spPr>
          <a:xfrm>
            <a:off x="3150869" y="2448612"/>
            <a:ext cx="2842200" cy="2601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0B4581"/>
              </a:buClr>
              <a:buSzPts val="1500"/>
              <a:buNone/>
              <a:defRPr sz="1500">
                <a:solidFill>
                  <a:srgbClr val="0B4581"/>
                </a:solidFill>
              </a:defRPr>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ámina interior_op1">
  <p:cSld name="3_Lámina interior_op1">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6"/>
          <p:cNvSpPr txBox="1"/>
          <p:nvPr>
            <p:ph idx="1" type="body"/>
          </p:nvPr>
        </p:nvSpPr>
        <p:spPr>
          <a:xfrm>
            <a:off x="334467" y="341474"/>
            <a:ext cx="7886700" cy="507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B4581"/>
              </a:buClr>
              <a:buSzPts val="3000"/>
              <a:buNone/>
              <a:defRPr b="1" i="0" sz="3000">
                <a:solidFill>
                  <a:srgbClr val="0B4581"/>
                </a:solidFill>
                <a:latin typeface="Verdana"/>
                <a:ea typeface="Verdana"/>
                <a:cs typeface="Verdana"/>
                <a:sym typeface="Verdana"/>
              </a:defRPr>
            </a:lvl1pPr>
            <a:lvl2pPr indent="-228600" lvl="1" marL="914400" algn="l">
              <a:lnSpc>
                <a:spcPct val="90000"/>
              </a:lnSpc>
              <a:spcBef>
                <a:spcPts val="1200"/>
              </a:spcBef>
              <a:spcAft>
                <a:spcPts val="0"/>
              </a:spcAft>
              <a:buClr>
                <a:srgbClr val="888888"/>
              </a:buClr>
              <a:buSzPts val="1500"/>
              <a:buNone/>
              <a:defRPr sz="1500">
                <a:solidFill>
                  <a:srgbClr val="888888"/>
                </a:solidFill>
              </a:defRPr>
            </a:lvl2pPr>
            <a:lvl3pPr indent="-228600" lvl="2" marL="1371600" algn="l">
              <a:lnSpc>
                <a:spcPct val="90000"/>
              </a:lnSpc>
              <a:spcBef>
                <a:spcPts val="1200"/>
              </a:spcBef>
              <a:spcAft>
                <a:spcPts val="0"/>
              </a:spcAft>
              <a:buClr>
                <a:srgbClr val="888888"/>
              </a:buClr>
              <a:buSzPts val="1400"/>
              <a:buNone/>
              <a:defRPr sz="1400">
                <a:solidFill>
                  <a:srgbClr val="888888"/>
                </a:solidFill>
              </a:defRPr>
            </a:lvl3pPr>
            <a:lvl4pPr indent="-228600" lvl="3" marL="1828800" algn="l">
              <a:lnSpc>
                <a:spcPct val="90000"/>
              </a:lnSpc>
              <a:spcBef>
                <a:spcPts val="1200"/>
              </a:spcBef>
              <a:spcAft>
                <a:spcPts val="0"/>
              </a:spcAft>
              <a:buClr>
                <a:srgbClr val="888888"/>
              </a:buClr>
              <a:buSzPts val="1200"/>
              <a:buNone/>
              <a:defRPr sz="1200">
                <a:solidFill>
                  <a:srgbClr val="888888"/>
                </a:solidFill>
              </a:defRPr>
            </a:lvl4pPr>
            <a:lvl5pPr indent="-228600" lvl="4" marL="2286000" algn="l">
              <a:lnSpc>
                <a:spcPct val="90000"/>
              </a:lnSpc>
              <a:spcBef>
                <a:spcPts val="1200"/>
              </a:spcBef>
              <a:spcAft>
                <a:spcPts val="0"/>
              </a:spcAft>
              <a:buClr>
                <a:srgbClr val="888888"/>
              </a:buClr>
              <a:buSzPts val="1200"/>
              <a:buNone/>
              <a:defRPr sz="1200">
                <a:solidFill>
                  <a:srgbClr val="888888"/>
                </a:solidFill>
              </a:defRPr>
            </a:lvl5pPr>
            <a:lvl6pPr indent="-228600" lvl="5" marL="2743200" algn="l">
              <a:lnSpc>
                <a:spcPct val="90000"/>
              </a:lnSpc>
              <a:spcBef>
                <a:spcPts val="1200"/>
              </a:spcBef>
              <a:spcAft>
                <a:spcPts val="0"/>
              </a:spcAft>
              <a:buClr>
                <a:srgbClr val="888888"/>
              </a:buClr>
              <a:buSzPts val="1200"/>
              <a:buNone/>
              <a:defRPr sz="1200">
                <a:solidFill>
                  <a:srgbClr val="888888"/>
                </a:solidFill>
              </a:defRPr>
            </a:lvl6pPr>
            <a:lvl7pPr indent="-228600" lvl="6" marL="3200400" algn="l">
              <a:lnSpc>
                <a:spcPct val="90000"/>
              </a:lnSpc>
              <a:spcBef>
                <a:spcPts val="1200"/>
              </a:spcBef>
              <a:spcAft>
                <a:spcPts val="0"/>
              </a:spcAft>
              <a:buClr>
                <a:srgbClr val="888888"/>
              </a:buClr>
              <a:buSzPts val="1200"/>
              <a:buNone/>
              <a:defRPr sz="1200">
                <a:solidFill>
                  <a:srgbClr val="888888"/>
                </a:solidFill>
              </a:defRPr>
            </a:lvl7pPr>
            <a:lvl8pPr indent="-228600" lvl="7" marL="3657600" algn="l">
              <a:lnSpc>
                <a:spcPct val="90000"/>
              </a:lnSpc>
              <a:spcBef>
                <a:spcPts val="1200"/>
              </a:spcBef>
              <a:spcAft>
                <a:spcPts val="0"/>
              </a:spcAft>
              <a:buClr>
                <a:srgbClr val="888888"/>
              </a:buClr>
              <a:buSzPts val="1200"/>
              <a:buNone/>
              <a:defRPr sz="1200">
                <a:solidFill>
                  <a:srgbClr val="888888"/>
                </a:solidFill>
              </a:defRPr>
            </a:lvl8pPr>
            <a:lvl9pPr indent="-228600" lvl="8" marL="411480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65" name="Google Shape;65;p16"/>
          <p:cNvSpPr txBox="1"/>
          <p:nvPr>
            <p:ph idx="2" type="body"/>
          </p:nvPr>
        </p:nvSpPr>
        <p:spPr>
          <a:xfrm>
            <a:off x="2865835" y="1493742"/>
            <a:ext cx="5676900" cy="2688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C4581"/>
              </a:buClr>
              <a:buSzPts val="1500"/>
              <a:buNone/>
              <a:defRPr sz="1500">
                <a:solidFill>
                  <a:srgbClr val="0C4581"/>
                </a:solidFill>
              </a:defRPr>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TITLEANDBULLETS_F">
  <p:cSld name="TITLE_AND_BODY_2_1_1_1_1_1_1_1_1">
    <p:spTree>
      <p:nvGrpSpPr>
        <p:cNvPr id="66" name="Shape 66"/>
        <p:cNvGrpSpPr/>
        <p:nvPr/>
      </p:nvGrpSpPr>
      <p:grpSpPr>
        <a:xfrm>
          <a:off x="0" y="0"/>
          <a:ext cx="0" cy="0"/>
          <a:chOff x="0" y="0"/>
          <a:chExt cx="0" cy="0"/>
        </a:xfrm>
      </p:grpSpPr>
      <p:sp>
        <p:nvSpPr>
          <p:cNvPr id="67" name="Google Shape;67;p17"/>
          <p:cNvSpPr txBox="1"/>
          <p:nvPr>
            <p:ph type="title"/>
          </p:nvPr>
        </p:nvSpPr>
        <p:spPr>
          <a:xfrm>
            <a:off x="350350" y="226400"/>
            <a:ext cx="3505500" cy="1094400"/>
          </a:xfrm>
          <a:prstGeom prst="rect">
            <a:avLst/>
          </a:prstGeom>
        </p:spPr>
        <p:txBody>
          <a:bodyPr anchorCtr="0" anchor="t" bIns="0" lIns="0" spcFirstLastPara="1" rIns="0" wrap="square" tIns="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8" name="Google Shape;68;p17"/>
          <p:cNvSpPr txBox="1"/>
          <p:nvPr>
            <p:ph idx="1" type="body"/>
          </p:nvPr>
        </p:nvSpPr>
        <p:spPr>
          <a:xfrm>
            <a:off x="350350" y="1598500"/>
            <a:ext cx="3505500" cy="3318600"/>
          </a:xfrm>
          <a:prstGeom prst="rect">
            <a:avLst/>
          </a:prstGeom>
          <a:ln>
            <a:noFill/>
          </a:ln>
        </p:spPr>
        <p:txBody>
          <a:bodyPr anchorCtr="0" anchor="t" bIns="0" lIns="0" spcFirstLastPara="1" rIns="0" wrap="square" tIns="0">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17"/>
          <p:cNvSpPr/>
          <p:nvPr>
            <p:ph idx="2" type="pic"/>
          </p:nvPr>
        </p:nvSpPr>
        <p:spPr>
          <a:xfrm>
            <a:off x="4101622" y="226350"/>
            <a:ext cx="4690800" cy="46908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OBJECT_1">
    <p:bg>
      <p:bgPr>
        <a:solidFill>
          <a:schemeClr val="lt1"/>
        </a:solidFill>
      </p:bgPr>
    </p:bg>
    <p:spTree>
      <p:nvGrpSpPr>
        <p:cNvPr id="70" name="Shape 70"/>
        <p:cNvGrpSpPr/>
        <p:nvPr/>
      </p:nvGrpSpPr>
      <p:grpSpPr>
        <a:xfrm>
          <a:off x="0" y="0"/>
          <a:ext cx="0" cy="0"/>
          <a:chOff x="0" y="0"/>
          <a:chExt cx="0" cy="0"/>
        </a:xfrm>
      </p:grpSpPr>
      <p:sp>
        <p:nvSpPr>
          <p:cNvPr id="71" name="Google Shape;71;p18"/>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72" name="Google Shape;72;p18"/>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73" name="Google Shape;73;p18"/>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4" name="Shape 74"/>
        <p:cNvGrpSpPr/>
        <p:nvPr/>
      </p:nvGrpSpPr>
      <p:grpSpPr>
        <a:xfrm>
          <a:off x="0" y="0"/>
          <a:ext cx="0" cy="0"/>
          <a:chOff x="0" y="0"/>
          <a:chExt cx="0" cy="0"/>
        </a:xfrm>
      </p:grpSpPr>
      <p:sp>
        <p:nvSpPr>
          <p:cNvPr id="75" name="Google Shape;75;p19"/>
          <p:cNvSpPr txBox="1"/>
          <p:nvPr>
            <p:ph type="title"/>
          </p:nvPr>
        </p:nvSpPr>
        <p:spPr>
          <a:xfrm>
            <a:off x="785729" y="405275"/>
            <a:ext cx="5691300" cy="549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800"/>
              <a:buNone/>
              <a:defRPr b="1" i="0" sz="1700">
                <a:solidFill>
                  <a:srgbClr val="CC3300"/>
                </a:solidFill>
                <a:latin typeface="Trebuchet MS"/>
                <a:ea typeface="Trebuchet MS"/>
                <a:cs typeface="Trebuchet MS"/>
                <a:sym typeface="Trebuchet M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6" name="Google Shape;76;p19"/>
          <p:cNvSpPr txBox="1"/>
          <p:nvPr>
            <p:ph idx="1" type="body"/>
          </p:nvPr>
        </p:nvSpPr>
        <p:spPr>
          <a:xfrm>
            <a:off x="3651028" y="1095455"/>
            <a:ext cx="3995400" cy="34818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b="1" i="0" sz="1600">
                <a:solidFill>
                  <a:srgbClr val="CC3300"/>
                </a:solidFill>
                <a:latin typeface="Trebuchet MS"/>
                <a:ea typeface="Trebuchet MS"/>
                <a:cs typeface="Trebuchet MS"/>
                <a:sym typeface="Trebuchet MS"/>
              </a:defRPr>
            </a:lvl1pPr>
            <a:lvl2pPr indent="-228600" lvl="1" marL="914400" algn="l">
              <a:spcBef>
                <a:spcPts val="1200"/>
              </a:spcBef>
              <a:spcAft>
                <a:spcPts val="0"/>
              </a:spcAft>
              <a:buSzPts val="1400"/>
              <a:buNone/>
              <a:defRPr/>
            </a:lvl2pPr>
            <a:lvl3pPr indent="-228600" lvl="2" marL="1371600" algn="l">
              <a:spcBef>
                <a:spcPts val="1200"/>
              </a:spcBef>
              <a:spcAft>
                <a:spcPts val="0"/>
              </a:spcAft>
              <a:buSzPts val="1400"/>
              <a:buNone/>
              <a:defRPr/>
            </a:lvl3pPr>
            <a:lvl4pPr indent="-228600" lvl="3" marL="1828800" algn="l">
              <a:spcBef>
                <a:spcPts val="1200"/>
              </a:spcBef>
              <a:spcAft>
                <a:spcPts val="0"/>
              </a:spcAft>
              <a:buSzPts val="1400"/>
              <a:buNone/>
              <a:defRPr/>
            </a:lvl4pPr>
            <a:lvl5pPr indent="-228600" lvl="4" marL="2286000" algn="l">
              <a:spcBef>
                <a:spcPts val="1200"/>
              </a:spcBef>
              <a:spcAft>
                <a:spcPts val="0"/>
              </a:spcAft>
              <a:buSzPts val="1400"/>
              <a:buNone/>
              <a:defRPr/>
            </a:lvl5pPr>
            <a:lvl6pPr indent="-228600" lvl="5" marL="2743200" algn="l">
              <a:spcBef>
                <a:spcPts val="1200"/>
              </a:spcBef>
              <a:spcAft>
                <a:spcPts val="0"/>
              </a:spcAft>
              <a:buSzPts val="1400"/>
              <a:buNone/>
              <a:defRPr/>
            </a:lvl6pPr>
            <a:lvl7pPr indent="-228600" lvl="6" marL="3200400" algn="l">
              <a:spcBef>
                <a:spcPts val="1200"/>
              </a:spcBef>
              <a:spcAft>
                <a:spcPts val="0"/>
              </a:spcAft>
              <a:buSzPts val="1400"/>
              <a:buNone/>
              <a:defRPr/>
            </a:lvl7pPr>
            <a:lvl8pPr indent="-228600" lvl="7" marL="3657600" algn="l">
              <a:spcBef>
                <a:spcPts val="1200"/>
              </a:spcBef>
              <a:spcAft>
                <a:spcPts val="0"/>
              </a:spcAft>
              <a:buSzPts val="1400"/>
              <a:buNone/>
              <a:defRPr/>
            </a:lvl8pPr>
            <a:lvl9pPr indent="-228600" lvl="8" marL="4114800" algn="l">
              <a:spcBef>
                <a:spcPts val="1200"/>
              </a:spcBef>
              <a:spcAft>
                <a:spcPts val="1200"/>
              </a:spcAft>
              <a:buSzPts val="1400"/>
              <a:buNone/>
              <a:defRPr/>
            </a:lvl9pPr>
          </a:lstStyle>
          <a:p/>
        </p:txBody>
      </p:sp>
      <p:sp>
        <p:nvSpPr>
          <p:cNvPr id="77" name="Google Shape;77;p19"/>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78" name="Google Shape;78;p19"/>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79" name="Google Shape;79;p19"/>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ítulo (centro)">
  <p:cSld name="4_Título (centro)">
    <p:spTree>
      <p:nvGrpSpPr>
        <p:cNvPr id="80" name="Shape 80"/>
        <p:cNvGrpSpPr/>
        <p:nvPr/>
      </p:nvGrpSpPr>
      <p:grpSpPr>
        <a:xfrm>
          <a:off x="0" y="0"/>
          <a:ext cx="0" cy="0"/>
          <a:chOff x="0" y="0"/>
          <a:chExt cx="0" cy="0"/>
        </a:xfrm>
      </p:grpSpPr>
      <p:sp>
        <p:nvSpPr>
          <p:cNvPr id="81" name="Google Shape;81;p20"/>
          <p:cNvSpPr txBox="1"/>
          <p:nvPr>
            <p:ph type="title"/>
          </p:nvPr>
        </p:nvSpPr>
        <p:spPr>
          <a:xfrm>
            <a:off x="333632" y="194058"/>
            <a:ext cx="5242500" cy="5376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FF7900"/>
              </a:buClr>
              <a:buSzPts val="2100"/>
              <a:buFont typeface="Play"/>
              <a:buNone/>
              <a:defRPr sz="2100">
                <a:solidFill>
                  <a:srgbClr val="FF7900"/>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89" name="Shape 89"/>
        <p:cNvGrpSpPr/>
        <p:nvPr/>
      </p:nvGrpSpPr>
      <p:grpSpPr>
        <a:xfrm>
          <a:off x="0" y="0"/>
          <a:ext cx="0" cy="0"/>
          <a:chOff x="0" y="0"/>
          <a:chExt cx="0" cy="0"/>
        </a:xfrm>
      </p:grpSpPr>
      <p:sp>
        <p:nvSpPr>
          <p:cNvPr id="90" name="Google Shape;90;p2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 name="Google Shape;91;p22"/>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92" name="Google Shape;92;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ítulo (centro)">
  <p:cSld name="4_Título (centro)">
    <p:spTree>
      <p:nvGrpSpPr>
        <p:cNvPr id="95" name="Shape 95"/>
        <p:cNvGrpSpPr/>
        <p:nvPr/>
      </p:nvGrpSpPr>
      <p:grpSpPr>
        <a:xfrm>
          <a:off x="0" y="0"/>
          <a:ext cx="0" cy="0"/>
          <a:chOff x="0" y="0"/>
          <a:chExt cx="0" cy="0"/>
        </a:xfrm>
      </p:grpSpPr>
      <p:sp>
        <p:nvSpPr>
          <p:cNvPr id="96" name="Google Shape;96;p23"/>
          <p:cNvSpPr txBox="1"/>
          <p:nvPr>
            <p:ph type="title"/>
          </p:nvPr>
        </p:nvSpPr>
        <p:spPr>
          <a:xfrm>
            <a:off x="333632" y="194058"/>
            <a:ext cx="5242500" cy="5376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FF7900"/>
              </a:buClr>
              <a:buSzPts val="2100"/>
              <a:buFont typeface="Play"/>
              <a:buNone/>
              <a:defRPr sz="2100">
                <a:solidFill>
                  <a:srgbClr val="FF790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97" name="Shape 97"/>
        <p:cNvGrpSpPr/>
        <p:nvPr/>
      </p:nvGrpSpPr>
      <p:grpSpPr>
        <a:xfrm>
          <a:off x="0" y="0"/>
          <a:ext cx="0" cy="0"/>
          <a:chOff x="0" y="0"/>
          <a:chExt cx="0" cy="0"/>
        </a:xfrm>
      </p:grpSpPr>
      <p:sp>
        <p:nvSpPr>
          <p:cNvPr id="98" name="Google Shape;98;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 name="Google Shape;99;p2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 name="Google Shape;100;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03" name="Shape 103"/>
        <p:cNvGrpSpPr/>
        <p:nvPr/>
      </p:nvGrpSpPr>
      <p:grpSpPr>
        <a:xfrm>
          <a:off x="0" y="0"/>
          <a:ext cx="0" cy="0"/>
          <a:chOff x="0" y="0"/>
          <a:chExt cx="0" cy="0"/>
        </a:xfrm>
      </p:grpSpPr>
      <p:sp>
        <p:nvSpPr>
          <p:cNvPr id="104" name="Google Shape;104;p2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5" name="Google Shape;105;p2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106" name="Google Shape;106;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109" name="Shape 109"/>
        <p:cNvGrpSpPr/>
        <p:nvPr/>
      </p:nvGrpSpPr>
      <p:grpSpPr>
        <a:xfrm>
          <a:off x="0" y="0"/>
          <a:ext cx="0" cy="0"/>
          <a:chOff x="0" y="0"/>
          <a:chExt cx="0" cy="0"/>
        </a:xfrm>
      </p:grpSpPr>
      <p:sp>
        <p:nvSpPr>
          <p:cNvPr id="110" name="Google Shape;110;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 name="Google Shape;111;p2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2" name="Google Shape;112;p2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3" name="Google Shape;113;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5" name="Google Shape;115;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116" name="Shape 116"/>
        <p:cNvGrpSpPr/>
        <p:nvPr/>
      </p:nvGrpSpPr>
      <p:grpSpPr>
        <a:xfrm>
          <a:off x="0" y="0"/>
          <a:ext cx="0" cy="0"/>
          <a:chOff x="0" y="0"/>
          <a:chExt cx="0" cy="0"/>
        </a:xfrm>
      </p:grpSpPr>
      <p:sp>
        <p:nvSpPr>
          <p:cNvPr id="117" name="Google Shape;117;p2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 name="Google Shape;118;p2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9" name="Google Shape;119;p2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21" name="Google Shape;121;p2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125" name="Shape 125"/>
        <p:cNvGrpSpPr/>
        <p:nvPr/>
      </p:nvGrpSpPr>
      <p:grpSpPr>
        <a:xfrm>
          <a:off x="0" y="0"/>
          <a:ext cx="0" cy="0"/>
          <a:chOff x="0" y="0"/>
          <a:chExt cx="0" cy="0"/>
        </a:xfrm>
      </p:grpSpPr>
      <p:sp>
        <p:nvSpPr>
          <p:cNvPr id="126" name="Google Shape;126;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7" name="Google Shape;127;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8" name="Google Shape;128;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9" name="Google Shape;129;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30" name="Shape 130"/>
        <p:cNvGrpSpPr/>
        <p:nvPr/>
      </p:nvGrpSpPr>
      <p:grpSpPr>
        <a:xfrm>
          <a:off x="0" y="0"/>
          <a:ext cx="0" cy="0"/>
          <a:chOff x="0" y="0"/>
          <a:chExt cx="0" cy="0"/>
        </a:xfrm>
      </p:grpSpPr>
      <p:sp>
        <p:nvSpPr>
          <p:cNvPr id="131" name="Google Shape;131;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134" name="Shape 134"/>
        <p:cNvGrpSpPr/>
        <p:nvPr/>
      </p:nvGrpSpPr>
      <p:grpSpPr>
        <a:xfrm>
          <a:off x="0" y="0"/>
          <a:ext cx="0" cy="0"/>
          <a:chOff x="0" y="0"/>
          <a:chExt cx="0" cy="0"/>
        </a:xfrm>
      </p:grpSpPr>
      <p:sp>
        <p:nvSpPr>
          <p:cNvPr id="135" name="Google Shape;135;p3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30"/>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37" name="Google Shape;137;p30"/>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8" name="Google Shape;138;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41" name="Shape 141"/>
        <p:cNvGrpSpPr/>
        <p:nvPr/>
      </p:nvGrpSpPr>
      <p:grpSpPr>
        <a:xfrm>
          <a:off x="0" y="0"/>
          <a:ext cx="0" cy="0"/>
          <a:chOff x="0" y="0"/>
          <a:chExt cx="0" cy="0"/>
        </a:xfrm>
      </p:grpSpPr>
      <p:sp>
        <p:nvSpPr>
          <p:cNvPr id="142" name="Google Shape;142;p3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3" name="Google Shape;143;p31"/>
          <p:cNvSpPr/>
          <p:nvPr>
            <p:ph idx="2" type="pic"/>
          </p:nvPr>
        </p:nvSpPr>
        <p:spPr>
          <a:xfrm>
            <a:off x="3887391" y="740569"/>
            <a:ext cx="4629300" cy="3655200"/>
          </a:xfrm>
          <a:prstGeom prst="rect">
            <a:avLst/>
          </a:prstGeom>
          <a:noFill/>
          <a:ln>
            <a:noFill/>
          </a:ln>
        </p:spPr>
      </p:sp>
      <p:sp>
        <p:nvSpPr>
          <p:cNvPr id="144" name="Google Shape;144;p31"/>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45" name="Google Shape;145;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6" name="Google Shape;146;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7" name="Google Shape;147;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48" name="Shape 148"/>
        <p:cNvGrpSpPr/>
        <p:nvPr/>
      </p:nvGrpSpPr>
      <p:grpSpPr>
        <a:xfrm>
          <a:off x="0" y="0"/>
          <a:ext cx="0" cy="0"/>
          <a:chOff x="0" y="0"/>
          <a:chExt cx="0" cy="0"/>
        </a:xfrm>
      </p:grpSpPr>
      <p:sp>
        <p:nvSpPr>
          <p:cNvPr id="149" name="Google Shape;149;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0" name="Google Shape;150;p32"/>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1" name="Google Shape;151;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2" name="Google Shape;152;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3" name="Google Shape;153;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54" name="Shape 154"/>
        <p:cNvGrpSpPr/>
        <p:nvPr/>
      </p:nvGrpSpPr>
      <p:grpSpPr>
        <a:xfrm>
          <a:off x="0" y="0"/>
          <a:ext cx="0" cy="0"/>
          <a:chOff x="0" y="0"/>
          <a:chExt cx="0" cy="0"/>
        </a:xfrm>
      </p:grpSpPr>
      <p:sp>
        <p:nvSpPr>
          <p:cNvPr id="155" name="Google Shape;155;p33"/>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 name="Google Shape;156;p33"/>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7" name="Google Shape;157;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8" name="Google Shape;158;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9" name="Google Shape;159;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theme" Target="../theme/theme3.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4" name="Google Shape;84;p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5" name="Google Shape;85;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86" name="Google Shape;86;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87" name="Google Shape;87;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757575"/>
                </a:solidFill>
                <a:latin typeface="Arial"/>
                <a:ea typeface="Arial"/>
                <a:cs typeface="Arial"/>
                <a:sym typeface="Arial"/>
              </a:defRPr>
            </a:lvl1pPr>
            <a:lvl2pPr indent="0" lvl="1" marL="0" marR="0" algn="r">
              <a:spcBef>
                <a:spcPts val="0"/>
              </a:spcBef>
              <a:buNone/>
              <a:defRPr b="0" i="0" sz="900" u="none" cap="none" strike="noStrike">
                <a:solidFill>
                  <a:srgbClr val="757575"/>
                </a:solidFill>
                <a:latin typeface="Arial"/>
                <a:ea typeface="Arial"/>
                <a:cs typeface="Arial"/>
                <a:sym typeface="Arial"/>
              </a:defRPr>
            </a:lvl2pPr>
            <a:lvl3pPr indent="0" lvl="2" marL="0" marR="0" algn="r">
              <a:spcBef>
                <a:spcPts val="0"/>
              </a:spcBef>
              <a:buNone/>
              <a:defRPr b="0" i="0" sz="900" u="none" cap="none" strike="noStrike">
                <a:solidFill>
                  <a:srgbClr val="757575"/>
                </a:solidFill>
                <a:latin typeface="Arial"/>
                <a:ea typeface="Arial"/>
                <a:cs typeface="Arial"/>
                <a:sym typeface="Arial"/>
              </a:defRPr>
            </a:lvl3pPr>
            <a:lvl4pPr indent="0" lvl="3" marL="0" marR="0" algn="r">
              <a:spcBef>
                <a:spcPts val="0"/>
              </a:spcBef>
              <a:buNone/>
              <a:defRPr b="0" i="0" sz="900" u="none" cap="none" strike="noStrike">
                <a:solidFill>
                  <a:srgbClr val="757575"/>
                </a:solidFill>
                <a:latin typeface="Arial"/>
                <a:ea typeface="Arial"/>
                <a:cs typeface="Arial"/>
                <a:sym typeface="Arial"/>
              </a:defRPr>
            </a:lvl4pPr>
            <a:lvl5pPr indent="0" lvl="4" marL="0" marR="0" algn="r">
              <a:spcBef>
                <a:spcPts val="0"/>
              </a:spcBef>
              <a:buNone/>
              <a:defRPr b="0" i="0" sz="900" u="none" cap="none" strike="noStrike">
                <a:solidFill>
                  <a:srgbClr val="757575"/>
                </a:solidFill>
                <a:latin typeface="Arial"/>
                <a:ea typeface="Arial"/>
                <a:cs typeface="Arial"/>
                <a:sym typeface="Arial"/>
              </a:defRPr>
            </a:lvl5pPr>
            <a:lvl6pPr indent="0" lvl="5" marL="0" marR="0" algn="r">
              <a:spcBef>
                <a:spcPts val="0"/>
              </a:spcBef>
              <a:buNone/>
              <a:defRPr b="0" i="0" sz="900" u="none" cap="none" strike="noStrike">
                <a:solidFill>
                  <a:srgbClr val="757575"/>
                </a:solidFill>
                <a:latin typeface="Arial"/>
                <a:ea typeface="Arial"/>
                <a:cs typeface="Arial"/>
                <a:sym typeface="Arial"/>
              </a:defRPr>
            </a:lvl6pPr>
            <a:lvl7pPr indent="0" lvl="6" marL="0" marR="0" algn="r">
              <a:spcBef>
                <a:spcPts val="0"/>
              </a:spcBef>
              <a:buNone/>
              <a:defRPr b="0" i="0" sz="900" u="none" cap="none" strike="noStrike">
                <a:solidFill>
                  <a:srgbClr val="757575"/>
                </a:solidFill>
                <a:latin typeface="Arial"/>
                <a:ea typeface="Arial"/>
                <a:cs typeface="Arial"/>
                <a:sym typeface="Arial"/>
              </a:defRPr>
            </a:lvl7pPr>
            <a:lvl8pPr indent="0" lvl="7" marL="0" marR="0" algn="r">
              <a:spcBef>
                <a:spcPts val="0"/>
              </a:spcBef>
              <a:buNone/>
              <a:defRPr b="0" i="0" sz="900" u="none" cap="none" strike="noStrike">
                <a:solidFill>
                  <a:srgbClr val="757575"/>
                </a:solidFill>
                <a:latin typeface="Arial"/>
                <a:ea typeface="Arial"/>
                <a:cs typeface="Arial"/>
                <a:sym typeface="Arial"/>
              </a:defRPr>
            </a:lvl8pPr>
            <a:lvl9pPr indent="0" lvl="8" marL="0" marR="0" algn="r">
              <a:spcBef>
                <a:spcPts val="0"/>
              </a:spcBef>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
        <p:nvSpPr>
          <p:cNvPr id="88" name="Google Shape;88;p21"/>
          <p:cNvSpPr txBox="1"/>
          <p:nvPr/>
        </p:nvSpPr>
        <p:spPr>
          <a:xfrm>
            <a:off x="47625" y="4981575"/>
            <a:ext cx="303600" cy="123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s" sz="800" u="none" cap="none" strike="noStrike">
                <a:solidFill>
                  <a:srgbClr val="000000"/>
                </a:solidFill>
                <a:latin typeface="Calibri"/>
                <a:ea typeface="Calibri"/>
                <a:cs typeface="Calibri"/>
                <a:sym typeface="Calibri"/>
              </a:rPr>
              <a:t>Interna</a:t>
            </a:r>
            <a:endParaRPr sz="1100"/>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6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59.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47.png"/><Relationship Id="rId13" Type="http://schemas.openxmlformats.org/officeDocument/2006/relationships/image" Target="../media/image64.png"/><Relationship Id="rId12" Type="http://schemas.openxmlformats.org/officeDocument/2006/relationships/image" Target="../media/image52.png"/><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43.png"/><Relationship Id="rId15" Type="http://schemas.openxmlformats.org/officeDocument/2006/relationships/image" Target="../media/image53.png"/><Relationship Id="rId14" Type="http://schemas.openxmlformats.org/officeDocument/2006/relationships/image" Target="../media/image50.png"/><Relationship Id="rId17" Type="http://schemas.openxmlformats.org/officeDocument/2006/relationships/image" Target="../media/image35.png"/><Relationship Id="rId16" Type="http://schemas.openxmlformats.org/officeDocument/2006/relationships/image" Target="../media/image49.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42.png"/><Relationship Id="rId8"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58.png"/></Relationships>
</file>

<file path=ppt/slides/_rels/slide37.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31.png"/><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27.png"/><Relationship Id="rId5" Type="http://schemas.openxmlformats.org/officeDocument/2006/relationships/image" Target="../media/image61.png"/><Relationship Id="rId6" Type="http://schemas.openxmlformats.org/officeDocument/2006/relationships/image" Target="../media/image55.png"/><Relationship Id="rId7" Type="http://schemas.openxmlformats.org/officeDocument/2006/relationships/image" Target="../media/image60.png"/><Relationship Id="rId8"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31.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63.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68.png"/><Relationship Id="rId7"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67.jpg"/><Relationship Id="rId6" Type="http://schemas.openxmlformats.org/officeDocument/2006/relationships/image" Target="../media/image72.jpg"/><Relationship Id="rId7"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80.jpg"/><Relationship Id="rId6" Type="http://schemas.openxmlformats.org/officeDocument/2006/relationships/image" Target="../media/image77.jpg"/><Relationship Id="rId7" Type="http://schemas.openxmlformats.org/officeDocument/2006/relationships/image" Target="../media/image75.jpg"/><Relationship Id="rId8" Type="http://schemas.openxmlformats.org/officeDocument/2006/relationships/image" Target="../media/image7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73.png"/><Relationship Id="rId6" Type="http://schemas.openxmlformats.org/officeDocument/2006/relationships/image" Target="../media/image81.png"/><Relationship Id="rId7"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71.png"/><Relationship Id="rId6"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65" name="Google Shape;165;p3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66" name="Google Shape;166;p34"/>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167" name="Google Shape;167;p34"/>
          <p:cNvSpPr txBox="1"/>
          <p:nvPr/>
        </p:nvSpPr>
        <p:spPr>
          <a:xfrm>
            <a:off x="1131150" y="1888675"/>
            <a:ext cx="6881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3000">
                <a:solidFill>
                  <a:schemeClr val="accent5"/>
                </a:solidFill>
                <a:latin typeface="Roboto"/>
                <a:ea typeface="Roboto"/>
                <a:cs typeface="Roboto"/>
                <a:sym typeface="Roboto"/>
              </a:rPr>
              <a:t>Steering Committee</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rPr b="1" lang="es" sz="3000">
                <a:solidFill>
                  <a:schemeClr val="accent5"/>
                </a:solidFill>
                <a:latin typeface="Roboto"/>
                <a:ea typeface="Roboto"/>
                <a:cs typeface="Roboto"/>
                <a:sym typeface="Roboto"/>
              </a:rPr>
              <a:t>02 de octubre del 2025</a:t>
            </a:r>
            <a:endParaRPr b="1" sz="3000">
              <a:solidFill>
                <a:schemeClr val="accent5"/>
              </a:solidFill>
              <a:latin typeface="Roboto"/>
              <a:ea typeface="Roboto"/>
              <a:cs typeface="Roboto"/>
              <a:sym typeface="Roboto"/>
            </a:endParaRPr>
          </a:p>
        </p:txBody>
      </p:sp>
      <p:pic>
        <p:nvPicPr>
          <p:cNvPr id="168" name="Google Shape;168;p34" title="doble_linea_logos2025.png"/>
          <p:cNvPicPr preferRelativeResize="0"/>
          <p:nvPr/>
        </p:nvPicPr>
        <p:blipFill>
          <a:blip r:embed="rId4">
            <a:alphaModFix/>
          </a:blip>
          <a:stretch>
            <a:fillRect/>
          </a:stretch>
        </p:blipFill>
        <p:spPr>
          <a:xfrm>
            <a:off x="0" y="3607597"/>
            <a:ext cx="9144000" cy="153590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59" name="Google Shape;259;p4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60" name="Google Shape;260;p43"/>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261" name="Google Shape;261;p43"/>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262" name="Google Shape;262;p43"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263" name="Google Shape;263;p43"/>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264" name="Google Shape;264;p43"/>
          <p:cNvPicPr preferRelativeResize="0"/>
          <p:nvPr/>
        </p:nvPicPr>
        <p:blipFill>
          <a:blip r:embed="rId5">
            <a:alphaModFix/>
          </a:blip>
          <a:stretch>
            <a:fillRect/>
          </a:stretch>
        </p:blipFill>
        <p:spPr>
          <a:xfrm>
            <a:off x="2901" y="0"/>
            <a:ext cx="9138199"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70" name="Google Shape;270;p4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71" name="Google Shape;271;p44"/>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272" name="Google Shape;272;p44"/>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273" name="Google Shape;273;p44"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274" name="Google Shape;274;p44"/>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275" name="Google Shape;275;p44"/>
          <p:cNvPicPr preferRelativeResize="0"/>
          <p:nvPr/>
        </p:nvPicPr>
        <p:blipFill>
          <a:blip r:embed="rId5">
            <a:alphaModFix/>
          </a:blip>
          <a:stretch>
            <a:fillRect/>
          </a:stretch>
        </p:blipFill>
        <p:spPr>
          <a:xfrm>
            <a:off x="0" y="12868"/>
            <a:ext cx="9144000" cy="51177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81" name="Google Shape;281;p4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82" name="Google Shape;282;p45"/>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283" name="Google Shape;283;p45"/>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284" name="Google Shape;284;p45"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285" name="Google Shape;285;p45"/>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286" name="Google Shape;286;p45"/>
          <p:cNvPicPr preferRelativeResize="0"/>
          <p:nvPr/>
        </p:nvPicPr>
        <p:blipFill>
          <a:blip r:embed="rId5">
            <a:alphaModFix/>
          </a:blip>
          <a:stretch>
            <a:fillRect/>
          </a:stretch>
        </p:blipFill>
        <p:spPr>
          <a:xfrm>
            <a:off x="6899" y="0"/>
            <a:ext cx="9130202"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92" name="Google Shape;292;p4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93" name="Google Shape;293;p46"/>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294" name="Google Shape;294;p46"/>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295" name="Google Shape;295;p46"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296" name="Google Shape;296;p46"/>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297" name="Google Shape;297;p46"/>
          <p:cNvPicPr preferRelativeResize="0"/>
          <p:nvPr/>
        </p:nvPicPr>
        <p:blipFill>
          <a:blip r:embed="rId5">
            <a:alphaModFix/>
          </a:blip>
          <a:stretch>
            <a:fillRect/>
          </a:stretch>
        </p:blipFill>
        <p:spPr>
          <a:xfrm>
            <a:off x="0" y="1633"/>
            <a:ext cx="9143998" cy="51402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03" name="Google Shape;303;p4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04" name="Google Shape;304;p47"/>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305" name="Google Shape;305;p47"/>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306" name="Google Shape;306;p47"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307" name="Google Shape;307;p47"/>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308" name="Google Shape;308;p47"/>
          <p:cNvPicPr preferRelativeResize="0"/>
          <p:nvPr/>
        </p:nvPicPr>
        <p:blipFill>
          <a:blip r:embed="rId5">
            <a:alphaModFix/>
          </a:blip>
          <a:stretch>
            <a:fillRect/>
          </a:stretch>
        </p:blipFill>
        <p:spPr>
          <a:xfrm>
            <a:off x="11952" y="0"/>
            <a:ext cx="9120098"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14" name="Google Shape;314;p4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15" name="Google Shape;315;p48"/>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316" name="Google Shape;316;p48"/>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317" name="Google Shape;317;p48"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318" name="Google Shape;318;p48"/>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319" name="Google Shape;319;p48"/>
          <p:cNvPicPr preferRelativeResize="0"/>
          <p:nvPr/>
        </p:nvPicPr>
        <p:blipFill>
          <a:blip r:embed="rId5">
            <a:alphaModFix/>
          </a:blip>
          <a:stretch>
            <a:fillRect/>
          </a:stretch>
        </p:blipFill>
        <p:spPr>
          <a:xfrm>
            <a:off x="13434" y="0"/>
            <a:ext cx="9117131"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25" name="Google Shape;325;p4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26" name="Google Shape;326;p49"/>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327" name="Google Shape;327;p49"/>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328" name="Google Shape;328;p49"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329" name="Google Shape;329;p49"/>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330" name="Google Shape;330;p49"/>
          <p:cNvPicPr preferRelativeResize="0"/>
          <p:nvPr/>
        </p:nvPicPr>
        <p:blipFill>
          <a:blip r:embed="rId5">
            <a:alphaModFix/>
          </a:blip>
          <a:stretch>
            <a:fillRect/>
          </a:stretch>
        </p:blipFill>
        <p:spPr>
          <a:xfrm>
            <a:off x="10166" y="0"/>
            <a:ext cx="9123666"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36" name="Google Shape;336;p5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37" name="Google Shape;337;p50"/>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338" name="Google Shape;338;p50"/>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339" name="Google Shape;339;p50"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340" name="Google Shape;340;p50"/>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341" name="Google Shape;341;p50"/>
          <p:cNvPicPr preferRelativeResize="0"/>
          <p:nvPr/>
        </p:nvPicPr>
        <p:blipFill>
          <a:blip r:embed="rId5">
            <a:alphaModFix/>
          </a:blip>
          <a:stretch>
            <a:fillRect/>
          </a:stretch>
        </p:blipFill>
        <p:spPr>
          <a:xfrm>
            <a:off x="1091" y="0"/>
            <a:ext cx="9141818"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47" name="Google Shape;347;p5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48" name="Google Shape;348;p51"/>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349" name="Google Shape;349;p51"/>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350" name="Google Shape;350;p51"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351" name="Google Shape;351;p51"/>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352" name="Google Shape;352;p51"/>
          <p:cNvPicPr preferRelativeResize="0"/>
          <p:nvPr/>
        </p:nvPicPr>
        <p:blipFill>
          <a:blip r:embed="rId5">
            <a:alphaModFix/>
          </a:blip>
          <a:stretch>
            <a:fillRect/>
          </a:stretch>
        </p:blipFill>
        <p:spPr>
          <a:xfrm>
            <a:off x="15956" y="0"/>
            <a:ext cx="9112090"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58" name="Google Shape;358;p5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59" name="Google Shape;359;p52"/>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360" name="Google Shape;360;p52"/>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361" name="Google Shape;361;p52"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362" name="Google Shape;362;p52"/>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363" name="Google Shape;363;p52"/>
          <p:cNvPicPr preferRelativeResize="0"/>
          <p:nvPr/>
        </p:nvPicPr>
        <p:blipFill>
          <a:blip r:embed="rId5">
            <a:alphaModFix/>
          </a:blip>
          <a:stretch>
            <a:fillRect/>
          </a:stretch>
        </p:blipFill>
        <p:spPr>
          <a:xfrm>
            <a:off x="1820" y="0"/>
            <a:ext cx="9140361"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74" name="Google Shape;174;p3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75" name="Google Shape;175;p35"/>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176" name="Google Shape;176;p35"/>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177" name="Google Shape;177;p35"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178" name="Google Shape;178;p35"/>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a:t>
            </a:r>
            <a:r>
              <a:rPr lang="es" sz="1600">
                <a:solidFill>
                  <a:schemeClr val="dk1"/>
                </a:solidFill>
                <a:latin typeface="Roboto"/>
                <a:ea typeface="Roboto"/>
                <a:cs typeface="Roboto"/>
                <a:sym typeface="Roboto"/>
              </a:rPr>
              <a:t>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69" name="Google Shape;369;p5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70" name="Google Shape;370;p53"/>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371" name="Google Shape;371;p53"/>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372" name="Google Shape;372;p53"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373" name="Google Shape;373;p53"/>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374" name="Google Shape;374;p53"/>
          <p:cNvPicPr preferRelativeResize="0"/>
          <p:nvPr/>
        </p:nvPicPr>
        <p:blipFill>
          <a:blip r:embed="rId5">
            <a:alphaModFix/>
          </a:blip>
          <a:stretch>
            <a:fillRect/>
          </a:stretch>
        </p:blipFill>
        <p:spPr>
          <a:xfrm>
            <a:off x="0" y="6332"/>
            <a:ext cx="9144000" cy="51308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80" name="Google Shape;380;p5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81" name="Google Shape;381;p54"/>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382" name="Google Shape;382;p54"/>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383" name="Google Shape;383;p54"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384" name="Google Shape;384;p54"/>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385" name="Google Shape;385;p54"/>
          <p:cNvPicPr preferRelativeResize="0"/>
          <p:nvPr/>
        </p:nvPicPr>
        <p:blipFill>
          <a:blip r:embed="rId5">
            <a:alphaModFix/>
          </a:blip>
          <a:stretch>
            <a:fillRect/>
          </a:stretch>
        </p:blipFill>
        <p:spPr>
          <a:xfrm>
            <a:off x="0" y="819"/>
            <a:ext cx="9143999" cy="51418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91" name="Google Shape;391;p5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92" name="Google Shape;392;p55"/>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393" name="Google Shape;393;p55"/>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394" name="Google Shape;394;p55"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395" name="Google Shape;395;p55"/>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396" name="Google Shape;396;p55"/>
          <p:cNvPicPr preferRelativeResize="0"/>
          <p:nvPr/>
        </p:nvPicPr>
        <p:blipFill>
          <a:blip r:embed="rId5">
            <a:alphaModFix/>
          </a:blip>
          <a:stretch>
            <a:fillRect/>
          </a:stretch>
        </p:blipFill>
        <p:spPr>
          <a:xfrm>
            <a:off x="0" y="15750"/>
            <a:ext cx="9144001" cy="511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02" name="Google Shape;402;p5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03" name="Google Shape;403;p56"/>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404" name="Google Shape;404;p56"/>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405" name="Google Shape;405;p56"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406" name="Google Shape;406;p56"/>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407" name="Google Shape;407;p56"/>
          <p:cNvPicPr preferRelativeResize="0"/>
          <p:nvPr/>
        </p:nvPicPr>
        <p:blipFill>
          <a:blip r:embed="rId5">
            <a:alphaModFix/>
          </a:blip>
          <a:stretch>
            <a:fillRect/>
          </a:stretch>
        </p:blipFill>
        <p:spPr>
          <a:xfrm>
            <a:off x="0" y="1226"/>
            <a:ext cx="9144000" cy="514104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13" name="Google Shape;413;p5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14" name="Google Shape;414;p57"/>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415" name="Google Shape;415;p57"/>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416" name="Google Shape;416;p57"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417" name="Google Shape;417;p57"/>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418" name="Google Shape;418;p57"/>
          <p:cNvPicPr preferRelativeResize="0"/>
          <p:nvPr/>
        </p:nvPicPr>
        <p:blipFill>
          <a:blip r:embed="rId5">
            <a:alphaModFix/>
          </a:blip>
          <a:stretch>
            <a:fillRect/>
          </a:stretch>
        </p:blipFill>
        <p:spPr>
          <a:xfrm>
            <a:off x="17450" y="0"/>
            <a:ext cx="9109098"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24" name="Google Shape;424;p5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25" name="Google Shape;425;p58"/>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426" name="Google Shape;426;p58"/>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427" name="Google Shape;427;p58"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428" name="Google Shape;428;p58"/>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34" name="Google Shape;434;p5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35" name="Google Shape;435;p59"/>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436" name="Google Shape;436;p59"/>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437" name="Google Shape;437;p59"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438" name="Google Shape;438;p59"/>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439" name="Google Shape;439;p59"/>
          <p:cNvPicPr preferRelativeResize="0"/>
          <p:nvPr/>
        </p:nvPicPr>
        <p:blipFill>
          <a:blip r:embed="rId5">
            <a:alphaModFix/>
          </a:blip>
          <a:stretch>
            <a:fillRect/>
          </a:stretch>
        </p:blipFill>
        <p:spPr>
          <a:xfrm>
            <a:off x="0" y="5299"/>
            <a:ext cx="9144002" cy="51329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45" name="Google Shape;445;p6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46" name="Google Shape;446;p60"/>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447" name="Google Shape;447;p60"/>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448" name="Google Shape;448;p60"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449" name="Google Shape;449;p60"/>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450" name="Google Shape;450;p60"/>
          <p:cNvPicPr preferRelativeResize="0"/>
          <p:nvPr/>
        </p:nvPicPr>
        <p:blipFill>
          <a:blip r:embed="rId5">
            <a:alphaModFix/>
          </a:blip>
          <a:stretch>
            <a:fillRect/>
          </a:stretch>
        </p:blipFill>
        <p:spPr>
          <a:xfrm>
            <a:off x="0" y="9600"/>
            <a:ext cx="9144000" cy="5124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56" name="Google Shape;456;p6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57" name="Google Shape;457;p61"/>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458" name="Google Shape;458;p61"/>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459" name="Google Shape;459;p61"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460" name="Google Shape;460;p61"/>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461" name="Google Shape;461;p61"/>
          <p:cNvPicPr preferRelativeResize="0"/>
          <p:nvPr/>
        </p:nvPicPr>
        <p:blipFill>
          <a:blip r:embed="rId5">
            <a:alphaModFix/>
          </a:blip>
          <a:stretch>
            <a:fillRect/>
          </a:stretch>
        </p:blipFill>
        <p:spPr>
          <a:xfrm>
            <a:off x="4363" y="0"/>
            <a:ext cx="9135274"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67" name="Google Shape;467;p6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68" name="Google Shape;468;p62"/>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469" name="Google Shape;469;p62"/>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470" name="Google Shape;470;p62"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471" name="Google Shape;471;p62"/>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472" name="Google Shape;472;p62"/>
          <p:cNvPicPr preferRelativeResize="0"/>
          <p:nvPr/>
        </p:nvPicPr>
        <p:blipFill>
          <a:blip r:embed="rId5">
            <a:alphaModFix/>
          </a:blip>
          <a:stretch>
            <a:fillRect/>
          </a:stretch>
        </p:blipFill>
        <p:spPr>
          <a:xfrm>
            <a:off x="12692" y="0"/>
            <a:ext cx="9118617"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84" name="Google Shape;184;p3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85" name="Google Shape;185;p36"/>
          <p:cNvPicPr preferRelativeResize="0"/>
          <p:nvPr/>
        </p:nvPicPr>
        <p:blipFill rotWithShape="1">
          <a:blip r:embed="rId3">
            <a:alphaModFix/>
          </a:blip>
          <a:srcRect b="5015" l="0" r="0" t="0"/>
          <a:stretch/>
        </p:blipFill>
        <p:spPr>
          <a:xfrm>
            <a:off x="0" y="0"/>
            <a:ext cx="9144000" cy="4885551"/>
          </a:xfrm>
          <a:prstGeom prst="rect">
            <a:avLst/>
          </a:prstGeom>
          <a:noFill/>
          <a:ln>
            <a:noFill/>
          </a:ln>
        </p:spPr>
      </p:pic>
      <p:pic>
        <p:nvPicPr>
          <p:cNvPr id="186" name="Google Shape;186;p36"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187" name="Google Shape;187;p36" title="Captura de pantalla 2025-09-28 a la(s) 5.09.56 p.m..png"/>
          <p:cNvPicPr preferRelativeResize="0"/>
          <p:nvPr/>
        </p:nvPicPr>
        <p:blipFill rotWithShape="1">
          <a:blip r:embed="rId5">
            <a:alphaModFix/>
          </a:blip>
          <a:srcRect b="0" l="0" r="0" t="0"/>
          <a:stretch/>
        </p:blipFill>
        <p:spPr>
          <a:xfrm>
            <a:off x="884757" y="0"/>
            <a:ext cx="7374494" cy="4885551"/>
          </a:xfrm>
          <a:prstGeom prst="rect">
            <a:avLst/>
          </a:prstGeom>
          <a:noFill/>
          <a:ln>
            <a:noFill/>
          </a:ln>
        </p:spPr>
      </p:pic>
      <p:sp>
        <p:nvSpPr>
          <p:cNvPr id="188" name="Google Shape;188;p36"/>
          <p:cNvSpPr/>
          <p:nvPr/>
        </p:nvSpPr>
        <p:spPr>
          <a:xfrm>
            <a:off x="7483925" y="250425"/>
            <a:ext cx="1512000" cy="494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78" name="Google Shape;478;p6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79" name="Google Shape;479;p63"/>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480" name="Google Shape;480;p63"/>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481" name="Google Shape;481;p63"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482" name="Google Shape;482;p63"/>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483" name="Google Shape;483;p63"/>
          <p:cNvPicPr preferRelativeResize="0"/>
          <p:nvPr/>
        </p:nvPicPr>
        <p:blipFill>
          <a:blip r:embed="rId5">
            <a:alphaModFix/>
          </a:blip>
          <a:stretch>
            <a:fillRect/>
          </a:stretch>
        </p:blipFill>
        <p:spPr>
          <a:xfrm>
            <a:off x="0" y="14308"/>
            <a:ext cx="9144000" cy="51148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89" name="Google Shape;489;p6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90" name="Google Shape;490;p64"/>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491" name="Google Shape;491;p64"/>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492" name="Google Shape;492;p64"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493" name="Google Shape;493;p64"/>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13:45 - 14:15 “Financiamiento ESG”; Solange Encina, Subgerente ESG, Itaú.</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494" name="Google Shape;494;p64"/>
          <p:cNvPicPr preferRelativeResize="0"/>
          <p:nvPr/>
        </p:nvPicPr>
        <p:blipFill>
          <a:blip r:embed="rId5">
            <a:alphaModFix/>
          </a:blip>
          <a:stretch>
            <a:fillRect/>
          </a:stretch>
        </p:blipFill>
        <p:spPr>
          <a:xfrm>
            <a:off x="0" y="16905"/>
            <a:ext cx="9144000" cy="510969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00" name="Google Shape;500;p6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01" name="Google Shape;501;p65"/>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502" name="Google Shape;502;p65"/>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503" name="Google Shape;503;p65"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504" name="Google Shape;504;p65"/>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14:15 - 14:45 </a:t>
            </a:r>
            <a:r>
              <a:rPr b="1" lang="es" sz="1600">
                <a:latin typeface="Roboto"/>
                <a:ea typeface="Roboto"/>
                <a:cs typeface="Roboto"/>
                <a:sym typeface="Roboto"/>
              </a:rPr>
              <a:t>“Bono Azul”; </a:t>
            </a:r>
            <a:r>
              <a:rPr b="1" lang="es" sz="1600">
                <a:solidFill>
                  <a:schemeClr val="dk1"/>
                </a:solidFill>
                <a:latin typeface="Roboto"/>
                <a:ea typeface="Roboto"/>
                <a:cs typeface="Roboto"/>
                <a:sym typeface="Roboto"/>
              </a:rPr>
              <a:t>Ignacio Espinoza, Ejecutivo de Negocios Internacionales, Banco Estado.</a:t>
            </a:r>
            <a:endParaRPr b="1"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6"/>
          <p:cNvSpPr/>
          <p:nvPr/>
        </p:nvSpPr>
        <p:spPr>
          <a:xfrm>
            <a:off x="0" y="0"/>
            <a:ext cx="5549100" cy="5143500"/>
          </a:xfrm>
          <a:prstGeom prst="rect">
            <a:avLst/>
          </a:prstGeom>
          <a:solidFill>
            <a:srgbClr val="143C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11" name="Google Shape;511;p66"/>
          <p:cNvPicPr preferRelativeResize="0"/>
          <p:nvPr/>
        </p:nvPicPr>
        <p:blipFill rotWithShape="1">
          <a:blip r:embed="rId3">
            <a:alphaModFix/>
          </a:blip>
          <a:srcRect b="0" l="0" r="0" t="0"/>
          <a:stretch/>
        </p:blipFill>
        <p:spPr>
          <a:xfrm>
            <a:off x="5549209" y="0"/>
            <a:ext cx="3594790" cy="5143503"/>
          </a:xfrm>
          <a:prstGeom prst="rect">
            <a:avLst/>
          </a:prstGeom>
          <a:noFill/>
          <a:ln>
            <a:noFill/>
          </a:ln>
        </p:spPr>
      </p:pic>
      <p:sp>
        <p:nvSpPr>
          <p:cNvPr id="512" name="Google Shape;512;p66"/>
          <p:cNvSpPr txBox="1"/>
          <p:nvPr/>
        </p:nvSpPr>
        <p:spPr>
          <a:xfrm>
            <a:off x="968828" y="1687286"/>
            <a:ext cx="3461700" cy="1870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s" sz="3300" u="none" cap="none" strike="noStrike">
                <a:solidFill>
                  <a:schemeClr val="lt1"/>
                </a:solidFill>
                <a:latin typeface="Century Gothic"/>
                <a:ea typeface="Century Gothic"/>
                <a:cs typeface="Century Gothic"/>
                <a:sym typeface="Century Gothic"/>
              </a:rPr>
              <a:t>Bono Azul</a:t>
            </a:r>
            <a:endParaRPr sz="1100"/>
          </a:p>
          <a:p>
            <a:pPr indent="0" lvl="0" marL="0" marR="0" rtl="0" algn="ctr">
              <a:spcBef>
                <a:spcPts val="0"/>
              </a:spcBef>
              <a:spcAft>
                <a:spcPts val="0"/>
              </a:spcAft>
              <a:buNone/>
            </a:pPr>
            <a:r>
              <a:rPr b="1" i="0" lang="es" sz="3300" u="none" cap="none" strike="noStrike">
                <a:solidFill>
                  <a:schemeClr val="lt1"/>
                </a:solidFill>
                <a:latin typeface="Century Gothic"/>
                <a:ea typeface="Century Gothic"/>
                <a:cs typeface="Century Gothic"/>
                <a:sym typeface="Century Gothic"/>
              </a:rPr>
              <a:t>BancoEstado</a:t>
            </a:r>
            <a:endParaRPr sz="1100"/>
          </a:p>
          <a:p>
            <a:pPr indent="0" lvl="0" marL="0" marR="0" rtl="0" algn="ctr">
              <a:spcBef>
                <a:spcPts val="0"/>
              </a:spcBef>
              <a:spcAft>
                <a:spcPts val="0"/>
              </a:spcAft>
              <a:buNone/>
            </a:pPr>
            <a:r>
              <a:t/>
            </a:r>
            <a:endParaRPr b="1" i="0" sz="3300" u="none" cap="none" strike="noStrike">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1" i="0" lang="es" sz="1800" u="none" cap="none" strike="noStrike">
                <a:solidFill>
                  <a:schemeClr val="lt1"/>
                </a:solidFill>
                <a:latin typeface="Century Gothic"/>
                <a:ea typeface="Century Gothic"/>
                <a:cs typeface="Century Gothic"/>
                <a:sym typeface="Century Gothic"/>
              </a:rPr>
              <a:t>2025</a:t>
            </a:r>
            <a:endParaRPr sz="1100"/>
          </a:p>
        </p:txBody>
      </p:sp>
      <p:pic>
        <p:nvPicPr>
          <p:cNvPr id="513" name="Google Shape;513;p66"/>
          <p:cNvPicPr preferRelativeResize="0"/>
          <p:nvPr/>
        </p:nvPicPr>
        <p:blipFill rotWithShape="1">
          <a:blip r:embed="rId4">
            <a:alphaModFix/>
          </a:blip>
          <a:srcRect b="0" l="0" r="0" t="0"/>
          <a:stretch/>
        </p:blipFill>
        <p:spPr>
          <a:xfrm flipH="1">
            <a:off x="5435108" y="482096"/>
            <a:ext cx="777833" cy="90148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67"/>
          <p:cNvPicPr preferRelativeResize="0"/>
          <p:nvPr/>
        </p:nvPicPr>
        <p:blipFill rotWithShape="1">
          <a:blip r:embed="rId3">
            <a:alphaModFix amt="20000"/>
          </a:blip>
          <a:srcRect b="0" l="0" r="0" t="0"/>
          <a:stretch/>
        </p:blipFill>
        <p:spPr>
          <a:xfrm>
            <a:off x="7305197" y="3582102"/>
            <a:ext cx="2166257" cy="1774372"/>
          </a:xfrm>
          <a:prstGeom prst="rect">
            <a:avLst/>
          </a:prstGeom>
          <a:noFill/>
          <a:ln>
            <a:noFill/>
          </a:ln>
        </p:spPr>
      </p:pic>
      <p:pic>
        <p:nvPicPr>
          <p:cNvPr id="519" name="Google Shape;519;p67"/>
          <p:cNvPicPr preferRelativeResize="0"/>
          <p:nvPr/>
        </p:nvPicPr>
        <p:blipFill rotWithShape="1">
          <a:blip r:embed="rId4">
            <a:alphaModFix amt="20000"/>
          </a:blip>
          <a:srcRect b="0" l="0" r="0" t="0"/>
          <a:stretch/>
        </p:blipFill>
        <p:spPr>
          <a:xfrm>
            <a:off x="-1444918" y="-765631"/>
            <a:ext cx="3273720" cy="3034394"/>
          </a:xfrm>
          <a:prstGeom prst="rect">
            <a:avLst/>
          </a:prstGeom>
          <a:noFill/>
          <a:ln>
            <a:noFill/>
          </a:ln>
        </p:spPr>
      </p:pic>
      <p:graphicFrame>
        <p:nvGraphicFramePr>
          <p:cNvPr id="520" name="Google Shape;520;p67"/>
          <p:cNvGraphicFramePr/>
          <p:nvPr/>
        </p:nvGraphicFramePr>
        <p:xfrm>
          <a:off x="859500" y="1180672"/>
          <a:ext cx="3000000" cy="3000000"/>
        </p:xfrm>
        <a:graphic>
          <a:graphicData uri="http://schemas.openxmlformats.org/drawingml/2006/table">
            <a:tbl>
              <a:tblPr>
                <a:noFill/>
                <a:tableStyleId>{F1CB2B18-1E42-47D1-9BC7-F46E13AFB1B6}</a:tableStyleId>
              </a:tblPr>
              <a:tblGrid>
                <a:gridCol w="1215000"/>
                <a:gridCol w="6210000"/>
              </a:tblGrid>
              <a:tr h="675000">
                <a:tc>
                  <a:txBody>
                    <a:bodyPr/>
                    <a:lstStyle/>
                    <a:p>
                      <a:pPr indent="0" lvl="0" marL="0" marR="0" rtl="0" algn="l">
                        <a:spcBef>
                          <a:spcPts val="0"/>
                        </a:spcBef>
                        <a:spcAft>
                          <a:spcPts val="0"/>
                        </a:spcAft>
                        <a:buNone/>
                      </a:pPr>
                      <a:r>
                        <a:rPr b="1" i="0" lang="es" sz="900" u="none" cap="none" strike="noStrike">
                          <a:solidFill>
                            <a:srgbClr val="2F2F2F"/>
                          </a:solidFill>
                          <a:latin typeface="Century Gothic"/>
                          <a:ea typeface="Century Gothic"/>
                          <a:cs typeface="Century Gothic"/>
                          <a:sym typeface="Century Gothic"/>
                        </a:rPr>
                        <a:t>Bonos Verdes</a:t>
                      </a:r>
                      <a:endParaRPr sz="1100"/>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14300">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rPr b="0" i="0" lang="es" sz="900" u="none" cap="none" strike="noStrike">
                          <a:solidFill>
                            <a:srgbClr val="2F2F2F"/>
                          </a:solidFill>
                          <a:latin typeface="Century Gothic"/>
                          <a:ea typeface="Century Gothic"/>
                          <a:cs typeface="Century Gothic"/>
                          <a:sym typeface="Century Gothic"/>
                        </a:rPr>
                        <a:t>Son cualquier tipo de bono cuyos fondos se destinan exclusivamente a financiar o refinanciar, total o parcialmente proyectos verdes elegibles. </a:t>
                      </a:r>
                      <a:endParaRPr sz="1100"/>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14300">
                      <a:solidFill>
                        <a:schemeClr val="accent1"/>
                      </a:solidFill>
                      <a:prstDash val="solid"/>
                      <a:round/>
                      <a:headEnd len="sm" w="sm" type="none"/>
                      <a:tailEnd len="sm" w="sm" type="none"/>
                    </a:lnB>
                  </a:tcPr>
                </a:tc>
              </a:tr>
              <a:tr h="675000">
                <a:tc>
                  <a:txBody>
                    <a:bodyPr/>
                    <a:lstStyle/>
                    <a:p>
                      <a:pPr indent="0" lvl="0" marL="0" marR="0" rtl="0" algn="l">
                        <a:spcBef>
                          <a:spcPts val="0"/>
                        </a:spcBef>
                        <a:spcAft>
                          <a:spcPts val="0"/>
                        </a:spcAft>
                        <a:buNone/>
                      </a:pPr>
                      <a:r>
                        <a:rPr b="1" i="0" lang="es" sz="900" u="none" cap="none" strike="noStrike">
                          <a:solidFill>
                            <a:srgbClr val="2F2F2F"/>
                          </a:solidFill>
                          <a:latin typeface="Century Gothic"/>
                          <a:ea typeface="Century Gothic"/>
                          <a:cs typeface="Century Gothic"/>
                          <a:sym typeface="Century Gothic"/>
                        </a:rPr>
                        <a:t>Bonos Sociales</a:t>
                      </a:r>
                      <a:endParaRPr sz="1100"/>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14300">
                      <a:solidFill>
                        <a:schemeClr val="accent1"/>
                      </a:solidFill>
                      <a:prstDash val="solid"/>
                      <a:round/>
                      <a:headEnd len="sm" w="sm" type="none"/>
                      <a:tailEnd len="sm" w="sm" type="none"/>
                    </a:lnT>
                    <a:lnB cap="flat" cmpd="sng" w="14300">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rPr b="0" i="0" lang="es" sz="900" u="none" cap="none" strike="noStrike">
                          <a:solidFill>
                            <a:srgbClr val="2F2F2F"/>
                          </a:solidFill>
                          <a:latin typeface="Century Gothic"/>
                          <a:ea typeface="Century Gothic"/>
                          <a:cs typeface="Century Gothic"/>
                          <a:sym typeface="Century Gothic"/>
                        </a:rPr>
                        <a:t>Son aquellos destinados a financiar o refinanciar, total o parcialmente, proyectos que generen resultados sociales positivos. </a:t>
                      </a:r>
                      <a:endParaRPr sz="1100"/>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14300">
                      <a:solidFill>
                        <a:schemeClr val="accent1"/>
                      </a:solidFill>
                      <a:prstDash val="solid"/>
                      <a:round/>
                      <a:headEnd len="sm" w="sm" type="none"/>
                      <a:tailEnd len="sm" w="sm" type="none"/>
                    </a:lnT>
                    <a:lnB cap="flat" cmpd="sng" w="14300">
                      <a:solidFill>
                        <a:schemeClr val="accent1"/>
                      </a:solidFill>
                      <a:prstDash val="solid"/>
                      <a:round/>
                      <a:headEnd len="sm" w="sm" type="none"/>
                      <a:tailEnd len="sm" w="sm" type="none"/>
                    </a:lnB>
                  </a:tcPr>
                </a:tc>
              </a:tr>
              <a:tr h="675000">
                <a:tc>
                  <a:txBody>
                    <a:bodyPr/>
                    <a:lstStyle/>
                    <a:p>
                      <a:pPr indent="0" lvl="0" marL="0" marR="0" rtl="0" algn="l">
                        <a:spcBef>
                          <a:spcPts val="0"/>
                        </a:spcBef>
                        <a:spcAft>
                          <a:spcPts val="0"/>
                        </a:spcAft>
                        <a:buNone/>
                      </a:pPr>
                      <a:r>
                        <a:rPr b="1" i="0" lang="es" sz="900" u="none" cap="none" strike="noStrike">
                          <a:solidFill>
                            <a:srgbClr val="2F2F2F"/>
                          </a:solidFill>
                          <a:latin typeface="Century Gothic"/>
                          <a:ea typeface="Century Gothic"/>
                          <a:cs typeface="Century Gothic"/>
                          <a:sym typeface="Century Gothic"/>
                        </a:rPr>
                        <a:t>Bonos Sostenibles</a:t>
                      </a:r>
                      <a:endParaRPr sz="1100"/>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14300">
                      <a:solidFill>
                        <a:schemeClr val="accent1"/>
                      </a:solidFill>
                      <a:prstDash val="solid"/>
                      <a:round/>
                      <a:headEnd len="sm" w="sm" type="none"/>
                      <a:tailEnd len="sm" w="sm" type="none"/>
                    </a:lnT>
                    <a:lnB cap="flat" cmpd="sng" w="14300">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rPr b="0" i="0" lang="es" sz="900" u="none" cap="none" strike="noStrike">
                          <a:solidFill>
                            <a:srgbClr val="2F2F2F"/>
                          </a:solidFill>
                          <a:latin typeface="Century Gothic"/>
                          <a:ea typeface="Century Gothic"/>
                          <a:cs typeface="Century Gothic"/>
                          <a:sym typeface="Century Gothic"/>
                        </a:rPr>
                        <a:t>Son aquellos destinados a financiar o refinanciar, total o parcialmente, proyectos verdes y sociales.  </a:t>
                      </a:r>
                      <a:endParaRPr sz="1100"/>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14300">
                      <a:solidFill>
                        <a:schemeClr val="accent1"/>
                      </a:solidFill>
                      <a:prstDash val="solid"/>
                      <a:round/>
                      <a:headEnd len="sm" w="sm" type="none"/>
                      <a:tailEnd len="sm" w="sm" type="none"/>
                    </a:lnT>
                    <a:lnB cap="flat" cmpd="sng" w="14300">
                      <a:solidFill>
                        <a:schemeClr val="accent1"/>
                      </a:solidFill>
                      <a:prstDash val="solid"/>
                      <a:round/>
                      <a:headEnd len="sm" w="sm" type="none"/>
                      <a:tailEnd len="sm" w="sm" type="none"/>
                    </a:lnB>
                  </a:tcPr>
                </a:tc>
              </a:tr>
              <a:tr h="675000">
                <a:tc>
                  <a:txBody>
                    <a:bodyPr/>
                    <a:lstStyle/>
                    <a:p>
                      <a:pPr indent="0" lvl="0" marL="0" marR="0" rtl="0" algn="l">
                        <a:spcBef>
                          <a:spcPts val="0"/>
                        </a:spcBef>
                        <a:spcAft>
                          <a:spcPts val="0"/>
                        </a:spcAft>
                        <a:buNone/>
                      </a:pPr>
                      <a:r>
                        <a:rPr b="1" i="0" lang="es" sz="900" u="none" cap="none" strike="noStrike">
                          <a:solidFill>
                            <a:srgbClr val="00339A"/>
                          </a:solidFill>
                          <a:latin typeface="Century Gothic"/>
                          <a:ea typeface="Century Gothic"/>
                          <a:cs typeface="Century Gothic"/>
                          <a:sym typeface="Century Gothic"/>
                        </a:rPr>
                        <a:t>Bonos Azules</a:t>
                      </a:r>
                      <a:endParaRPr b="1" i="0" sz="900" u="none" cap="none" strike="noStrike">
                        <a:solidFill>
                          <a:srgbClr val="00339A"/>
                        </a:solidFill>
                        <a:latin typeface="Century Gothic"/>
                        <a:ea typeface="Century Gothic"/>
                        <a:cs typeface="Century Gothic"/>
                        <a:sym typeface="Century Gothic"/>
                      </a:endParaRPr>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14300">
                      <a:solidFill>
                        <a:schemeClr val="accent1"/>
                      </a:solidFill>
                      <a:prstDash val="solid"/>
                      <a:round/>
                      <a:headEnd len="sm" w="sm" type="none"/>
                      <a:tailEnd len="sm" w="sm" type="none"/>
                    </a:lnT>
                    <a:lnB cap="flat" cmpd="sng" w="14300">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rPr b="0" i="0" lang="es" sz="900" u="none" cap="none" strike="noStrike">
                          <a:solidFill>
                            <a:srgbClr val="00339A"/>
                          </a:solidFill>
                          <a:latin typeface="Century Gothic"/>
                          <a:ea typeface="Century Gothic"/>
                          <a:cs typeface="Century Gothic"/>
                          <a:sym typeface="Century Gothic"/>
                        </a:rPr>
                        <a:t>Son emisiones de deuda que tienen como destino preservar y proteger los océanos y sus ecosistemas, como también una gestión sostenible del agua.  </a:t>
                      </a:r>
                      <a:endParaRPr sz="1100"/>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14300">
                      <a:solidFill>
                        <a:schemeClr val="accent1"/>
                      </a:solidFill>
                      <a:prstDash val="solid"/>
                      <a:round/>
                      <a:headEnd len="sm" w="sm" type="none"/>
                      <a:tailEnd len="sm" w="sm" type="none"/>
                    </a:lnT>
                    <a:lnB cap="flat" cmpd="sng" w="14300">
                      <a:solidFill>
                        <a:schemeClr val="accent1"/>
                      </a:solidFill>
                      <a:prstDash val="solid"/>
                      <a:round/>
                      <a:headEnd len="sm" w="sm" type="none"/>
                      <a:tailEnd len="sm" w="sm" type="none"/>
                    </a:lnB>
                  </a:tcPr>
                </a:tc>
              </a:tr>
              <a:tr h="675000">
                <a:tc>
                  <a:txBody>
                    <a:bodyPr/>
                    <a:lstStyle/>
                    <a:p>
                      <a:pPr indent="0" lvl="0" marL="0" marR="0" rtl="0" algn="l">
                        <a:spcBef>
                          <a:spcPts val="0"/>
                        </a:spcBef>
                        <a:spcAft>
                          <a:spcPts val="0"/>
                        </a:spcAft>
                        <a:buNone/>
                      </a:pPr>
                      <a:r>
                        <a:rPr b="1" i="0" lang="es" sz="900" u="none" cap="none" strike="noStrike">
                          <a:solidFill>
                            <a:srgbClr val="2F2F2F"/>
                          </a:solidFill>
                          <a:latin typeface="Century Gothic"/>
                          <a:ea typeface="Century Gothic"/>
                          <a:cs typeface="Century Gothic"/>
                          <a:sym typeface="Century Gothic"/>
                        </a:rPr>
                        <a:t>Bonos Vinculados a la Sostenibilidad</a:t>
                      </a:r>
                      <a:endParaRPr sz="1100"/>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14300">
                      <a:solidFill>
                        <a:schemeClr val="accent1"/>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s" sz="900" u="none" cap="none" strike="noStrike">
                          <a:solidFill>
                            <a:srgbClr val="2F2F2F"/>
                          </a:solidFill>
                          <a:latin typeface="Century Gothic"/>
                          <a:ea typeface="Century Gothic"/>
                          <a:cs typeface="Century Gothic"/>
                          <a:sym typeface="Century Gothic"/>
                        </a:rPr>
                        <a:t>Son cualquier tipo de bono cuyas características financieras y/o estructurales puedan variar dependiendo de si el emisor alcanza, o no, ciertos objetivos predefinidos de sostenibilidad o ESG (KPIs).</a:t>
                      </a:r>
                      <a:endParaRPr sz="1100"/>
                    </a:p>
                  </a:txBody>
                  <a:tcPr marT="34300" marB="34300" marR="68600" marL="6860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14300">
                      <a:solidFill>
                        <a:schemeClr val="accent1"/>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r>
            </a:tbl>
          </a:graphicData>
        </a:graphic>
      </p:graphicFrame>
      <p:sp>
        <p:nvSpPr>
          <p:cNvPr id="521" name="Google Shape;521;p67"/>
          <p:cNvSpPr txBox="1"/>
          <p:nvPr/>
        </p:nvSpPr>
        <p:spPr>
          <a:xfrm>
            <a:off x="0" y="10253"/>
            <a:ext cx="5242500" cy="5376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0F4861"/>
              </a:buClr>
              <a:buSzPts val="2700"/>
              <a:buFont typeface="Century Gothic"/>
              <a:buNone/>
            </a:pPr>
            <a:r>
              <a:rPr b="0" i="0" lang="es" sz="2700" u="none" cap="none" strike="noStrike">
                <a:solidFill>
                  <a:srgbClr val="0F4861"/>
                </a:solidFill>
                <a:latin typeface="Century Gothic"/>
                <a:ea typeface="Century Gothic"/>
                <a:cs typeface="Century Gothic"/>
                <a:sym typeface="Century Gothic"/>
              </a:rPr>
              <a:t>Categorías de Bonos</a:t>
            </a:r>
            <a:endParaRPr b="0" i="0" sz="2700" u="none" cap="none" strike="noStrike">
              <a:solidFill>
                <a:srgbClr val="0F4861"/>
              </a:solidFill>
              <a:latin typeface="Century Gothic"/>
              <a:ea typeface="Century Gothic"/>
              <a:cs typeface="Century Gothic"/>
              <a:sym typeface="Century Gothic"/>
            </a:endParaRPr>
          </a:p>
        </p:txBody>
      </p:sp>
      <p:cxnSp>
        <p:nvCxnSpPr>
          <p:cNvPr id="522" name="Google Shape;522;p67"/>
          <p:cNvCxnSpPr/>
          <p:nvPr/>
        </p:nvCxnSpPr>
        <p:spPr>
          <a:xfrm>
            <a:off x="0" y="587828"/>
            <a:ext cx="8512500" cy="0"/>
          </a:xfrm>
          <a:prstGeom prst="straightConnector1">
            <a:avLst/>
          </a:prstGeom>
          <a:noFill/>
          <a:ln cap="flat" cmpd="sng" w="21425">
            <a:solidFill>
              <a:srgbClr val="0B769F"/>
            </a:solidFill>
            <a:prstDash val="solid"/>
            <a:miter lim="800000"/>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68"/>
          <p:cNvPicPr preferRelativeResize="0"/>
          <p:nvPr/>
        </p:nvPicPr>
        <p:blipFill rotWithShape="1">
          <a:blip r:embed="rId3">
            <a:alphaModFix amt="20000"/>
          </a:blip>
          <a:srcRect b="0" l="0" r="0" t="0"/>
          <a:stretch/>
        </p:blipFill>
        <p:spPr>
          <a:xfrm>
            <a:off x="-1444918" y="-765631"/>
            <a:ext cx="3273720" cy="3034394"/>
          </a:xfrm>
          <a:prstGeom prst="rect">
            <a:avLst/>
          </a:prstGeom>
          <a:noFill/>
          <a:ln>
            <a:noFill/>
          </a:ln>
        </p:spPr>
      </p:pic>
      <p:pic>
        <p:nvPicPr>
          <p:cNvPr id="528" name="Google Shape;528;p68"/>
          <p:cNvPicPr preferRelativeResize="0"/>
          <p:nvPr/>
        </p:nvPicPr>
        <p:blipFill rotWithShape="1">
          <a:blip r:embed="rId4">
            <a:alphaModFix amt="20000"/>
          </a:blip>
          <a:srcRect b="0" l="0" r="0" t="0"/>
          <a:stretch/>
        </p:blipFill>
        <p:spPr>
          <a:xfrm>
            <a:off x="7305197" y="3582102"/>
            <a:ext cx="2166257" cy="1774372"/>
          </a:xfrm>
          <a:prstGeom prst="rect">
            <a:avLst/>
          </a:prstGeom>
          <a:noFill/>
          <a:ln>
            <a:noFill/>
          </a:ln>
        </p:spPr>
      </p:pic>
      <p:sp>
        <p:nvSpPr>
          <p:cNvPr id="529" name="Google Shape;529;p68"/>
          <p:cNvSpPr txBox="1"/>
          <p:nvPr/>
        </p:nvSpPr>
        <p:spPr>
          <a:xfrm>
            <a:off x="547401" y="1246319"/>
            <a:ext cx="2228700" cy="282000"/>
          </a:xfrm>
          <a:prstGeom prst="rect">
            <a:avLst/>
          </a:prstGeom>
          <a:noFill/>
          <a:ln>
            <a:noFill/>
          </a:ln>
        </p:spPr>
        <p:txBody>
          <a:bodyPr anchorCtr="0" anchor="t" bIns="34275" lIns="25700" spcFirstLastPara="1" rIns="25700" wrap="square" tIns="34275">
            <a:noAutofit/>
          </a:bodyPr>
          <a:lstStyle/>
          <a:p>
            <a:pPr indent="0" lvl="0" marL="0" marR="0" rtl="0" algn="ctr">
              <a:spcBef>
                <a:spcPts val="0"/>
              </a:spcBef>
              <a:spcAft>
                <a:spcPts val="0"/>
              </a:spcAft>
              <a:buNone/>
            </a:pPr>
            <a:r>
              <a:rPr b="1" i="0" lang="es" sz="800" u="none" cap="none" strike="noStrike">
                <a:solidFill>
                  <a:srgbClr val="3B3838"/>
                </a:solidFill>
                <a:latin typeface="Century Gothic"/>
                <a:ea typeface="Century Gothic"/>
                <a:cs typeface="Century Gothic"/>
                <a:sym typeface="Century Gothic"/>
              </a:rPr>
              <a:t>CATEGORIAS SOCIALES</a:t>
            </a:r>
            <a:endParaRPr b="1" i="0" sz="800" u="none" cap="none" strike="noStrike">
              <a:solidFill>
                <a:srgbClr val="3B3838"/>
              </a:solidFill>
              <a:latin typeface="Century Gothic"/>
              <a:ea typeface="Century Gothic"/>
              <a:cs typeface="Century Gothic"/>
              <a:sym typeface="Century Gothic"/>
            </a:endParaRPr>
          </a:p>
        </p:txBody>
      </p:sp>
      <p:sp>
        <p:nvSpPr>
          <p:cNvPr id="530" name="Google Shape;530;p68"/>
          <p:cNvSpPr txBox="1"/>
          <p:nvPr/>
        </p:nvSpPr>
        <p:spPr>
          <a:xfrm>
            <a:off x="2897720" y="1246319"/>
            <a:ext cx="3348600" cy="222300"/>
          </a:xfrm>
          <a:prstGeom prst="rect">
            <a:avLst/>
          </a:prstGeom>
          <a:noFill/>
          <a:ln>
            <a:noFill/>
          </a:ln>
        </p:spPr>
        <p:txBody>
          <a:bodyPr anchorCtr="0" anchor="t" bIns="34275" lIns="25700" spcFirstLastPara="1" rIns="25700" wrap="square" tIns="34275">
            <a:noAutofit/>
          </a:bodyPr>
          <a:lstStyle/>
          <a:p>
            <a:pPr indent="0" lvl="0" marL="0" marR="0" rtl="0" algn="ctr">
              <a:spcBef>
                <a:spcPts val="0"/>
              </a:spcBef>
              <a:spcAft>
                <a:spcPts val="0"/>
              </a:spcAft>
              <a:buNone/>
            </a:pPr>
            <a:r>
              <a:rPr b="1" i="0" lang="es" sz="800" u="none" cap="none" strike="noStrike">
                <a:solidFill>
                  <a:srgbClr val="3B3838"/>
                </a:solidFill>
                <a:latin typeface="Century Gothic"/>
                <a:ea typeface="Century Gothic"/>
                <a:cs typeface="Century Gothic"/>
                <a:sym typeface="Century Gothic"/>
              </a:rPr>
              <a:t>CATEGORIAS VERDES</a:t>
            </a:r>
            <a:endParaRPr b="1" i="0" sz="800" u="none" cap="none" strike="noStrike">
              <a:solidFill>
                <a:srgbClr val="3B3838"/>
              </a:solidFill>
              <a:latin typeface="Century Gothic"/>
              <a:ea typeface="Century Gothic"/>
              <a:cs typeface="Century Gothic"/>
              <a:sym typeface="Century Gothic"/>
            </a:endParaRPr>
          </a:p>
        </p:txBody>
      </p:sp>
      <p:pic>
        <p:nvPicPr>
          <p:cNvPr id="531" name="Google Shape;531;p68"/>
          <p:cNvPicPr preferRelativeResize="0"/>
          <p:nvPr/>
        </p:nvPicPr>
        <p:blipFill rotWithShape="1">
          <a:blip r:embed="rId5">
            <a:alphaModFix/>
          </a:blip>
          <a:srcRect b="0" l="0" r="0" t="0"/>
          <a:stretch/>
        </p:blipFill>
        <p:spPr>
          <a:xfrm>
            <a:off x="3569796" y="2204928"/>
            <a:ext cx="594000" cy="594000"/>
          </a:xfrm>
          <a:prstGeom prst="rect">
            <a:avLst/>
          </a:prstGeom>
          <a:noFill/>
          <a:ln>
            <a:noFill/>
          </a:ln>
        </p:spPr>
      </p:pic>
      <p:pic>
        <p:nvPicPr>
          <p:cNvPr id="532" name="Google Shape;532;p68"/>
          <p:cNvPicPr preferRelativeResize="0"/>
          <p:nvPr/>
        </p:nvPicPr>
        <p:blipFill rotWithShape="1">
          <a:blip r:embed="rId6">
            <a:alphaModFix/>
          </a:blip>
          <a:srcRect b="0" l="0" r="0" t="0"/>
          <a:stretch/>
        </p:blipFill>
        <p:spPr>
          <a:xfrm>
            <a:off x="3569797" y="1522597"/>
            <a:ext cx="593999" cy="594000"/>
          </a:xfrm>
          <a:prstGeom prst="rect">
            <a:avLst/>
          </a:prstGeom>
          <a:noFill/>
          <a:ln>
            <a:noFill/>
          </a:ln>
        </p:spPr>
      </p:pic>
      <p:pic>
        <p:nvPicPr>
          <p:cNvPr id="533" name="Google Shape;533;p68"/>
          <p:cNvPicPr preferRelativeResize="0"/>
          <p:nvPr/>
        </p:nvPicPr>
        <p:blipFill rotWithShape="1">
          <a:blip r:embed="rId7">
            <a:alphaModFix/>
          </a:blip>
          <a:srcRect b="0" l="0" r="0" t="0"/>
          <a:stretch/>
        </p:blipFill>
        <p:spPr>
          <a:xfrm>
            <a:off x="4258218" y="1522597"/>
            <a:ext cx="593999" cy="594000"/>
          </a:xfrm>
          <a:prstGeom prst="rect">
            <a:avLst/>
          </a:prstGeom>
          <a:noFill/>
          <a:ln>
            <a:noFill/>
          </a:ln>
        </p:spPr>
      </p:pic>
      <p:pic>
        <p:nvPicPr>
          <p:cNvPr id="534" name="Google Shape;534;p68"/>
          <p:cNvPicPr preferRelativeResize="0"/>
          <p:nvPr/>
        </p:nvPicPr>
        <p:blipFill rotWithShape="1">
          <a:blip r:embed="rId8">
            <a:alphaModFix/>
          </a:blip>
          <a:srcRect b="0" l="0" r="0" t="0"/>
          <a:stretch/>
        </p:blipFill>
        <p:spPr>
          <a:xfrm>
            <a:off x="4258217" y="2204928"/>
            <a:ext cx="594000" cy="594000"/>
          </a:xfrm>
          <a:prstGeom prst="rect">
            <a:avLst/>
          </a:prstGeom>
          <a:noFill/>
          <a:ln>
            <a:noFill/>
          </a:ln>
        </p:spPr>
      </p:pic>
      <p:pic>
        <p:nvPicPr>
          <p:cNvPr id="535" name="Google Shape;535;p68"/>
          <p:cNvPicPr preferRelativeResize="0"/>
          <p:nvPr/>
        </p:nvPicPr>
        <p:blipFill rotWithShape="1">
          <a:blip r:embed="rId9">
            <a:alphaModFix/>
          </a:blip>
          <a:srcRect b="0" l="0" r="0" t="0"/>
          <a:stretch/>
        </p:blipFill>
        <p:spPr>
          <a:xfrm>
            <a:off x="4973824" y="2204928"/>
            <a:ext cx="594000" cy="594000"/>
          </a:xfrm>
          <a:prstGeom prst="rect">
            <a:avLst/>
          </a:prstGeom>
          <a:noFill/>
          <a:ln>
            <a:noFill/>
          </a:ln>
        </p:spPr>
      </p:pic>
      <p:sp>
        <p:nvSpPr>
          <p:cNvPr descr="data:image/jpg;base64,%20/9j/4AAQSkZJRgABAQEAYABgAAD/2wBDAAUDBAQEAwUEBAQFBQUGBwwIBwcHBw8LCwkMEQ8SEhEPERETFhwXExQaFRERGCEYGh0dHx8fExciJCIeJBweHx7/2wBDAQUFBQcGBw4ICA4eFBEUHh4eHh4eHh4eHh4eHh4eHh4eHh4eHh4eHh4eHh4eHh4eHh4eHh4eHh4eHh4eHh4eHh7/wAARCAKRA9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q5G2Z9KydQjWfORWtd4VTmsud1HTv3r4LCfCfe5v/ABjkdRt/KuCQOOawNcOUOa67VYyzk1y2tp8pBrvieQ9jmLaVk1i2Mf3vMX+dd/rd0wv7o/Nk7Adxz2rzxVxqkDDs4P613fiNG+2TyAk7xG34YNerhr+wkfRZQ/8AhOxfovzKAuCcjg89MU+G3SYEtGpz7Vn7iFJFU31c252nOawlJo+XsbFxpsDdYRUC6LbMM+Xj6VSj8Qc4ZmX6itCz1+HGGkT8aj2kh8qI20OE9GcGozoQYnbLW5DqtpIOdhP1qYXFo3zAcexpe1fVD5Ecy+j3sX+pcYpEttWRsZOPrXXRmzcffplwYYxujbNCnB7oTg1szm2uNWtV3/vOPese7+JV1plx5M6yHt0rrprnzFI2jp6Vw+r6XDeakA6L19KrlpN7EvnS3N7TfixbNjzMj610Nl8T9NkA3SAfWuMXwfZyKP3QP4Uo8D2vPyYqHh4PYanNHpll490mbH71K1ofFGkzL/rI68PvPBzQn9zNIv0Y1Vi0DVIm/d3cn41DwqH7R9j6Cj1TTJhxIn502RrBzlXFeF/Y9fhjzHcscVPY3XiReGJYexqfqrvoP2p7Hew2si4DrWRc2cKjGVIrziTWNdhcB1lPuKhufFGpRjMiyfiDT9jJAqkT0JoY0PyAZp0fHHauQ8IeIptTuPLkznODmuvdSrkAZqFFrctNMlgX9+MVv2cZ2rWLYLmYGuhtvur6Zrnxf8Nnq5Q7YhFpD0BqVaa2KUGvnXufa9B7dKiLCpGbioSMmmgQ7+EUhxijOOKcFzVCtYYGoOGGGAP4U4pShTTsVoZt9o9hdA+bAvPtXN6r4DsbhT5OEJ9K7naMU0rWsK04fCzGpSp1VacbnkGo+CNUs+baRmA6VnNc+ItLfa4m2jv1r3AAHgjNVrmwtbgFZYVP4V6FLNaq0nqeXWyLDTd6d4vyPMNK8eXlu2yfLY9a67SvHunzrtm4Yin6n4K0y7BKoFNcH4s8F3+mxGaxDOo7e1d1DEYavNe7ZnmYvCY7DUpcs+aJ6nZXlheRM0MwBPbNVDYzBnkWMuvqvNeNQya5pqq/70KB9QPzr6S8Gy2cXw6XUJWWRxBubnk8V9JHE8i94+BlhOd+6z5z+Iyyal4rs9NTJG8Mw9hXuPhazFn4ft4RgbUGa8ai1CO9+I11qzRbLVVwhPqDya2b7xzdC9njsjuhDYXFeXjabxNNxXU9/KcQsJWU5LSx62qbj1X86f8AZTnmRBXi/wDwm2u4OyNj+Bpg8VeKrk/IjAf7pryFlUV8Uj6aWeuT/dwb+R7aLaIHDTKKkEdnGPmuh/30K8UN94snH+slU+wApfsniy4HzXNxg/7RFaLBYaPxTM5Zhjqnw0me0Pc6XGMtOp/Gqc+t6DFndNHx6mvKLfwh4gvD+8nl59WJq7/wrbUWXLzNmrVHBrW5zTxWYKSjy2O7uPGXh2EYFxDn2YVnS/EXRI+EcN/ugn+lc9Z/DaQnMzcfWte2+HWnp9/BPual1MHHZGip5hPRySILr4oWAysUUjH/AHDWZc/EieTPk2r/AKVvjwHpaP0X8quW3g3TFI/dg/hU/W8P0gafUcXa8qtjg5PHWtSN+7gYfiaY/iTxRc/6uSZPoTXp48J2EablgXj2oj0m0iOPs61DzKMfhgawyj2q96q2eYC+8XTfL9ruAP8AepRYeJbg/vLm4Of9s16otrAvCwKPwqYRxjpGo/Cs5ZtU6I1jw/hl8TbPKY/C+ry/6yWQ/UmrEfgi8c/MzV6ooXb0FMNYSzOu+p0wyXBr7J5zH4CZiN7nH1rW0/4f6fkeewP1NdcaaamOZV4vc0nk+EmrctiHTPAHh0Y3pGa6C08C+GVUYhh/IVinI6Ej8aEnuFPyzOPxrthnUl8UTzanDdKXwysdbbeC9Aj5jhj/ACFatnoOnW+PLiT8q4RNRvk+7cNViPXdRj/5a5rojnVN/FE458M1fszPSIIYYsbY0q0kkY/5Zr+VecQeJ75cbgD+NXY/Fco+9Ea3jm+HZxVOHMUttT0BZo/7o/KlMkZ7CuGXxdEo+dSKtW/iqzk6tiumGYYeW0jjqZNi4bwOu2wueQKZJZ20nVVrAi16zbpKPzqwmsQN0lX861WJpPaSOaWBxEd4smvdB0+4yGhQ59q5vWfhxpF8rZt0ye+K6KPUY2biQH8asrfrj71WpQZjKlUjujxjXPgvCWMlmzRN2KnFc9P4X8ceHfmsLyWZF6K5zX0T9ujI+8KilktZVO5UP4UOK7k2l2PALD4l+LNFcR6tp0pUH7yc17N4d8RSXegJqV9IkccigqoPrRqmh6TfKRJbxtn2FPudGtotItbGCMLHG2cVzV5SitDWnFN6ianeR3tiIoSMzL1HpVrQYljhhhjGdzYz7VlyxwwsIYVxtG0YHQVt+G4fLWNjk+WhavMjNznqdkkowAyNL4jmIOI4wEzVtLu3ZZjCwKIcE+9U7CNgtzczjJZmfA6+1U4cxaHIxj2b2LY9BV81rsjlTRQ16eG4RkMAMb/fce1ecX2o+ZqBt7VWaJDsyfWuqt9WtW0pxJIoXcyqd3Vs9K5828cGoRxRgHaBk+rGs6MJXc2b1JLlUUP0O087xPb28eSlvHub0JNbGoTOftSsB3wam0ARQ6pcSRKMhApb1Peku4FuI5FLEb2xXU1oYRfc5rRtJmkuQseXYnjHrXp1mwtdIis5W+cAZFZXhO3FhdmeVVdWAWOta4sGk1JLqSTJ/ujoK0oKSje2oVmnK19DM19khsG8zBZugP0qC0hb7BEm7C8Zqr49lPnRwrnLMBWqrJb6bEsikZpVXqy4q0F5jbe0ie5DLzjqa57xn4iTTZkjiYFz2roopFVXKYAJyK848d6bL9oS6Xc7+ZgDrxXLFczKNbT7nUtTlZppCIlwoHrmrl5CJZxAq5AbZ+QpfCo3Wab12szc/gKsXDrayebjk5auhLQ5nqzmtZjXTriKN+jk9B2qt4k1qSa0itYF2oxCkitDVba41aYyxrkhTtrF1OymgijSZcuf51MknZvc6Kbs7DpjHFaKzddwNdPpUO5V245xXMXULSRwKQB0BrsvDyjCZNY03dHfVXLG6NtH2qF7kYrP163aW2J5BFaiQ/OrH1qlrk6rEY+5rWSsjzou8itoLLbwlD1rbTLAMvpXLac+4jnvXV2JygFczldl1IpMo2kVzJqMmOFx+tbEsMkUYbPIq7ZwJGytjnOTVHWLrFw6DoB0q+XQhO7NLTJiYQTVPxHax3cYTjJ61Bpt0fIDAYwMYqO5u3kk+6etHtLRsilT965lNYtG/l4yAMLUdnorHe5G0Hnn1rp7aNWw7YNT+UobjoTW1Kit2Zzqs5xbcW7p/Fjua6vTCrxg9OKzL203cjtVzT5EhjAZgK7KMHGRjVlzQNUxim+X/tVE15AB/rV/Omfbbf8A57L+dehY4SZom9ajaJ8VE+pWy9ZRVeTXLFB80y/nU2HqSTW7NnisjUNHS4Uh4xz7VPN4p0yP706/99VRuPGujpnNxH/30Kh2LVzkfEPgG2vQx8lc/SuA1LwXrejTGbS55Ewc7c8V61d+P9DUHNzD/wB9CsDVfiN4f2MDc25/EVDsV6nE6R4813RZRDqttIUXguBXpPhr4iadqCL++XJ6g9a8n8V+NNFvEcQyRlj6CvINZ1rU11HzdMS54PWNDimr9GTZH3TZ6tZ3SgrIOauB4yM7hXx14M+IniWzlSO8t52j9SCK9DX4utEoWSN1bHQ1aYrHW6gGKHbycVz06yZzzXWhA4IIrJv4kWToMV8vhPhPrM4/io565kRlKtwa5TXwGzxXVapbNvLL0Jrmtch2xHIzXdE8h7HHRvt1OEMgbLj+deg+JmMTEMODCpGe30rztW/4m0Ck/wDLQV3Hi1ZZJn27iVgjOc9ua9bD/wACR9LkX+5Yr/CYPUH5hj61nLb771cgYJqS3Ygkd6ktZl+2KretcrPlWdANDt3sw5VM/Ss248Pwscqg/A11Q+bTgw44qjCrMppzRMDCj8ODA2tIv0NRT6PexZ8u4f8AGugWWaOTA6VObgkfOoNZss5Hy9VtzzJuFWba6uWIWT+ddJcCGS3PyjOPSub+7dEds1EkNGlGjbM+1YTru1MfWugifMdYsi41EH/apoJHSWTLFHuYVK+p26nblM1WZv8ARCO9c1LbtNdt94Z9DS3HsdW91ayjlVP401TZn+ED8axYNFuGjBV5RTk0e9DbRM9HXcNbXsboitJBjNPht7aM8N+YrKTSdTTlZvzqK4g1aEZyD+NaWkiLpm6bC3lJb5TVa70S1ljOY0P4VnaVc3pnEcykc+tdPJC/2fd0yKuLZMkjjdM02Gx1RmiUDJrqySznisKXK3/410VooeMk9awtdstaIfblg+6ugsCHiGaxbZfvVraYG2gds1xYz+Gz18nV66NE9qMU9l4BoWvn5LU+1i9BFXdQU29qnhxmiQgtimloTzu9io65qWMcUrLzTgOKCm7gF5pMYNG/bS9TTJ1GNTe9PdabtNMoUCkHWpEU4puOaAuJg+lOFtHcKVkUGnDpUsJ2hvpXRhXatH1OXGe9QmvI5bV9OtZN0DwqQQR0rn4P7W0y1k0uG4zaPkKpb7o9K6a9fdeEn1rE1Zv9IAz3r9DUIyXvI/GnUlCT5WZNvoEK28kQxvkGC3sa6Xw/4L0y3tlZ4wx9xVGzIMoFd3p+Psi/SvCzx8sFy6H1XC0uas+bXQz4fD2kjgW6/iKuRaHp8fKW6D8Kn6HNPEzDjNfLqq+rPuZUusSq9jbxn5YU/KnJCg6Io/CpXfd1pBWbZum7aj4X2dKke4YnnkVEo5p7KO9PmdjNwi3docrKw7g1G8bhsgnFITg8VYjkQp83WqhJdTKpBx1iiEW7N8wzUsMDK4zU8LpU8e1jW9Nq552K9py6FO/vVt4sEEmsGbWFDFmjOPWtLX179R3rJUW7JzjOK9ClRhOOp5OIxVWhJcrCLW7cyYbP41eXU7N/4hWT9ltXPVRSNYQN91h+dEsFTexVPN6q+I3FurVujrR5kJPDD86506d8+VkYfQ1HLY3S8pMwrF5eu51rPPI6crGejUGPj7wrlD/aMZGJifrTpNQ1KJOgaoeXPozaGex6o6R1b600I2c4Nc7HrV2o/eQmrUGvj+ONhWUsBUR2U84oy6m1tPoaYQfSq0Ot27U/+1rT+IgZ9aj6lVtexqs1oXtcmXg1KMYqut7aSH5WWpo5IXxtb9axlRmuh0xxVKaumR3GNtNto/51aSOMn74z2qwlpu5jYGmqUrbEvE072uMjj4FSiNwPlY/nV210+aTA25rZsNHOBvWuijg6k9kcFfHUqe7MC1+0Kf8AWPirMk150jkaupg0ZC33RWjDosA/gUmvTpZbV7nk1s3oJ3tc5Kx+2OvzsTVphcA4BNdUulRr0UCj+zVBzivQhgpxVrnmTzOlJ35Tl7P7YbtEIO0nmtVZtzPEoLOrfMewHpWsliqtuVeacLONd7bAM9ar6pPuctXGUp/ZOcdSbgK6j5ia2IHWz0q6uG6Ih/lUn2FWcNjp0pNYtT/Yc1un/LTg1j9UlF3MXXjLQybG8xo7XUsm3K7j9Kk1I+b4ckmjyA0ZI/KmTaYxsorf+EgA1a1krb6QLccKEwa51TlFPmNuaMmuXueMrZmG2srLkzGUzOPx/wDr1FNdSS+KTBE2I7dd0hHdq6O5hhk1WS6jHCR9fSsaz0+FfOvFPzyZLMeM1lzqCszrWHlNOS6GxoN1ugkYY8yQn/Crmlqvmv58nyg9CareFrYXEiPGBsXr9KtaZZrfarNCzYRWOTVwn1MZwcVynZ6fBazQW8isAV7VfvY1EqIpGa8u1XWZNOvri0s5G2wEMvPX1FaOk+NDInmTr84xgn3rvp1otWOarQnHUk8S28j+K7VZWyqDdj8a2dZaKVYo1xlQOlc5damurasl1bt8y5VgKvoZhfpuYFcDNc9fS50wV1E1WtlFuqjj1rK1K2i+1IzruQc5I71uTkNDGoPNUdXi3RRoq4yckn0rKMTNyKVrGjyK0XCgN071S8TL5dtn/ZrVsYvJjReg2ms7xIrTRRxqDycV0wjoc7d2R6BcQx2ZkkwMDFc/PcNqmrSOqZRJcL6ECtS9sZ/7LlihUhmGOKm8PaHcJbqGjwwHJ96XsXa6W5tCaT1OamctfmFV+6c4ro9IjmideDirln4Vk/tAysD8w9K62y0FUUEjn3pwwbVjepjYuNjLD4X/AIDWDrSyMgKhjyeld7/ZIJ6UNosbLtKitHhJSZxrExieZ6Ja3W75lbAOea7bTIXMSEggityDRYY+iCrcVisYxt4pPA63Jli1Ixrqd42BUGsPU/MkugxUjcOtdlcWasemapS6crN04qZ4NtBDERRnaZak2mMdaU2xDEEcVvWdssce2o7mDPAFEMFZFfWtTEtzIjuGOVzV7IMamnfZuad5WK6KeGaMp10yIdeaguo0K1JOdnesfUb4JGx3dK7qWG6nNKsJcSxR5G7n61m3kzMpMcmK5+91RprvZGSeea1rDc0PzkVpOCRmpHO+ITrzf8ed8Ez/ALNc83hvxjenc2tOAfQAV2OuXq2pGFQsKw7vxn9lHyxZIHY1nKloaRqIzYPhzrlw3+laxdPzziTFa9p8JYJAPtE1zIfeU1z158W1s3+aNwB1IrX8P/FYX5BVJtvrtrD2RpzxN63+D2i8eZAzf7zE1ei+EOgL/wAucX4rS6X8Q7eeQRiUZ711Ft4ot3UZkWspyp03aTOmlhq1aPNCN0YUHwt0KIfLZw/98irH/CudHUcWsf4LW+niG2P8S/nUqa3asfvUlUpPZjeFxEd4nH3nw50xxhbdR+Fc9dfCuzaYkRD8q9WGp2zfxil+3Wx/iFXePRkezqdYnAAHHFY+rTKjEPW5Gdrc1zXiwHhkr5vB/CfSZx/ERm3N0jNgelc/rpV4CO/atWOHcAx9Kx/EhMcY/pXfFHjPY4ZkWPUYpG52yDH513Hii52u8saMv+jp2681xsUT3GpwIqk7pOeK7XxaqrtkkURoLdVXP8XNephn+5mfT5A/9kxX+E4xZyznIH4VFEx+3Jg8ZpJDiQkYz7cUW3N0hPrXLI+VZ6NYRmTTR9KZCgRmWpNJlC6aPpVVZczt9elay6GUSTy1abpTLyHaM1esovOarF9Yt5ZasmjS5iom6A59KwbiP9+cetdHKpjhbjFYandOc+tZyWxSY+DIGDWdJn+0B9a1JBt5rOHN8v1ppBJm4UJtz9KzLZf9N6VvxqGtTn0rHtF/4mBHvUIbZ1OnqPJXjtV+2jV3+6PyqtZgCIfSrVrIEk5oVNSLjXcFYurCu3lB+VUL6KEgq0YzWnHIrCszVjtJIq/ZSTTTLWIhKLi46nPTwLHejYtbjc2Y+lYszf6WPTNa+/8A0da0h1OSSOYvkxfZ960rSYqpqpfLuuj9asxL8prFPVmnQv2cuZDXR2X+qQ1zFlgPg102n8xrXFjf4Z7GTfxzQLbhihVpAhqVVr59n2QzOD6U0nmpHWmbaLDRNGAU5pFGc01elSKKZOxE6c0gXipW5pu2gdyPvT15FJtNOSqQMBxSN1p5pFHNFhJiBTTsYVvpUqLSSj5G+lbYb+LH1OfFP9zL0OTus/aT9TWFqmRcc+tbVy/+lke9Y2sf8fIr9Egz8cmveYaczefXoGlAtaLz2rz6wbbN+Feg6OT9iX6V8/nrvA+r4VX76XoWWHFRNnNTcetNZcdOfavlj75OxGBTwKReelOpgxBQ+QKUdaG6UCIgaXNO25FG3FSykxUZh0p0czq45p6KKHjyc1Ub3Mp8rvcp6zJvixWLanJw1ampjAxWai7T+Fe9g17lz4/NGva8q6GZreqWenA+ayjiqNvr+nyjKzj1+9XlXx+v7mOSNIZGTLYJU4zXlEGs6pCf3V7Mp9mr1aeEdSPMmeLPEKEuVo+sotTgLZS6P5irS6iSvy3AP1FfKUHizXocYvWOPUVqWvxE1yIAN5b4+opvBVBrEwPpsXsj/wAUbUvnsT80QP0NfO9l8UtQiP72Akf7L1tWvxcjyPOhlU/QGs3hai6FKtB9T215V43QsPwp8UtmR82F+oryaz+LGmSACSQp/vKRWnb/ABF0eY/8fUPPqwrN0pLdFqa6M9MhitZ5MIVJ9qvT6LHNEMDPFcTpPijTXUSJPHzzlSK7Tw14lsbpxG0yH2zXRRhF+7IyqSktUUzoTovybgKLPTbpZiolYfWvTdMSyu4xtVGzVmXQbUuGVcGuieW6c0TCOYNOzPOxp97vXEhNdZ4c0q5l27xx3rUk0lUcfLmui0eJIYxxzWMcGk/eRcsbO3usWz0pYoxuAq4lmoxgVY3FsYqxEvHNdkaUUtEckq03q2QQ24UdKmWPFTACg1aijNzbG7KXyuKUNT1aqsS2xgiFBhHTAqUGnAUWJ5mVzbgDiq91DuTbV80xkzScUNSMww4xx0rI8RQGW3IxxXSvHms/ULbzEIxXPUoKSsdFKs4yuea3GnvHazuFCvJxj2rm9atZEs1hGV3da9S1Gw3REKvNcnrGjzSyDjgDivOr4XrbY9bD4rS192ZXhhpLXSWYcBsjNdN4UitpbaYgqrNncayzaCHT1hIwaggdraN/JbacYNcXsZ2SSudXu1JvUy9WsLaXUpyFyclc+tddoHhGxj0JWCggxoz7uc5BOK5u2lt49zTOCd2eTXQS+MLOGwMETc4UYHoFxXrZdkGLm3KUdGVmOa4aEIw5lpucrougXGk6tcSxZ8lpDjP610N4y2du1zIdzdAorntR8VFgAo6EmsS58SXDzAvyB0B6V9DS4PxE4+8z53FcQ4b2nu7Hp+hnz7MXEuAcYA9KqahqkEsZVVYOH2gVx2leKLxsRrH8ue1dhptqupSpL5O31rlxXDlbCrVk0s1pVX7pdsrd57dWHStGDRoZlBlByOnFa+nafHFEFxWpHbqo6CuGOFS3G8S76GFFosO3/Virtvp0cQ4UVqhVA6UjLWygkZurKRTW2jBB2ip1jXHQU/bzQRgU7E8xHsHpSiMUpzTlosJsFjFDKBSlsUxmoaFcjcCoGA9KnZhUDtUtFpjd2DTZOmaax5qOZ/l4rNblleaT5sLSc7ScYp8Me45NOu9qRmumnG5lOVjA1aYrnnFcZrl24Vtp+XHNdB4guNhNcZfmScSLuwPSvQnFU6VzOm+aRlR3CrMXDZBrf07Ug8O3dg1ztppxVyGJ69T0rU0qykF2VJ3A15bTbOmUkVfElnPeSh0YkVxPiOxkiTaGJJ4PrXrd7p7/AGMkZBA7V5b4pZ4JG3Z68Zq1bYh3OJ1HRVlVQ+TkjrXc6Jpdtp2irwM7O3WsCBjcESM2QDnArbtWacLDuIXvT0RKbbRa8O2a7nm2nGSRW4d3YkfjS2sCxW6KuOnSnMtfE5pV5678j9UyPDqjhY+ZGssqniRx+NTJeXSD5ZnH41EUoK8V5yk0ey4xe6Jxqt8pGJ2qUa3qAH+uqgV70hGDT9rNdSXh6L3ijtccGsPXgrR88mt8YwRWD4ihZYmbtivTwWzPjc5+JHLx3KqxDVj+ItskY21ZnyHOD61R1IH7OWNegkeGc1a3KWt/GzDgNniuu8XmO4iiByB9kVhg571wV23+kEH+9XdawmNLsrjaXJtdpXGD2r0cMr0pn0/DtnRxMH/KzhpGXzNq8gU61/4+V+tRuF+0vsXaCemc1btU/fJ/vCuZny0tGegaXCraXz6VmODHO4962tOT/iVZHpWWV8yYjvmtai0RjB7l/R7gqcmtWa8WSLbxms+ztCqAjipmhKpurNM00IJ4g0DMRxg1yjELdMPQ13flq2nP64rgLji+cDs1TUWwQZakOcEVnqP9NX61ohcKM1luSt+uB3pWKZ1Abban6VkWLZ1D15rTj+a1OeuKzbGM/wBofjURGzr4TiEH2qW3w5PrUKqwgX6U+yyWNVAlmhbnaRVfUh5h4qVTyOaguuTwea16GfU5++j8q5FWTc4jUH0qHUsm5Apzwnyd2D0qI7stlQfvrrA65rUih2IaybTK3n41tqx79Ky6spEUC/vjniuo0sZhWudAGeOtdFo5/cCuPHfwz2cm/jGkBxTxSKpxTgOK+faPrxCtRkc1NjioiOaaGmO28UA8Uo6Uhp2AUU1jxSjpTTk0DQm6gc0FeKFBzTsMcOlKnWl28U0daaILMeKbccQt9KSOluiFtnP+zWuHX72PqcuK/hS9DgrmT/Tz9TWTrMh+0YORxV+9kVb4tkc1gazdRrdvI3zbWwPTivvXUUUflEaTnJ2NCyk3TLt4Arv9GnRLFS00XT7rNg15GLu4bLKdo9+B/wDXpv8Aawtyz3Vy9zIB9wE7R+VeNmEPrCsj6LJ5/VJ80j2JtY09Tg3EWfQNmpIdQsbg4juYyfTODXis3jSxVkZrecTD5cIxA/lUTfEViXjNudoP3pF5UfWvJ/s6XQ+l/tmktz3N/wC9H1/Q0eYxHyqD9DXgsnxI1GNNsOpOI8cEpkr7Col+I2sxjZFqSs3o8Zyan+zqg1ndDsz39GfdyuPxp5bn5hXhlr8VNciIEmnw3IxyVzmuo0D4q6XdMsOpRmyk7l+g+tYVMHVjrY6qWZYeq7KVn5nqIAxmjbWfY6jDdRRyQSK8L9HUgg/jV9DxXLJWOxMeopwODzRHSuRmiJnIzNT5kAqhOoA49Kuam3zjbVPdmvfwv8NHx2ZaV2eF/GuxF3dRpgk7684Hh0BdxYj8K+gfFmgjUL8OwGM1kTeFYgq8DAFerCc4x91njylHm1R4Rc6O8bfK2RTP7EuGTcq5PpXsmpeDXmXKp23A0yy8IzxxMDHkkccdKtYioK0G9jxd9Ju0PzRmoJLOZDgxsPwr2L/hH2+2lGj4HXIq83gu3cFtnOM1pHEz6oTpQPCTGw7HNNKsOoOa9K1zwtJb3Q2xDb9KZB4biuEJMS7hx0q/rfkQ6MX1PPYLm6g/1UzoPQGuk8LeJtRtbyNDcS4JxneRitO68MxK7RiHJHUistdGEF1wrD69qTr059NRqk49T6I+HfxGWyEEN7cBicAEtXt+h+I4tRjVkYEe1fD1jplwt7HJ5khA6AnpX0H8JdTuVijifccCu7BVLvlZy4mnpc9/jkSQCrcBOaxdMldowzDtWxbuGxW+IpK90c1OZowtxVhHzVFZAuKsW7ZrkNS4tOPSmBgKXeKYgHWniowcmpAcCgTDPNOL8U0DNOCigQitzUg5FIEp4WiwrjCuajkj3CrAWhl4p2C5kXMPXisu5tQ38NdJJCG7VRubfjpUuFy41XE4rXrYKm7H3a8+17UpbYtGq9a9U1y3bYxI4rzfXrGOe42kd6+kyXD0Iu8o3PPx2KrW912OQ8+4lcs7Nj2psnmu4AziukOlxxxdKzriNYn6Zr7ClVg37qPm6in9pmesEgA3AnNWIdOM7BQuT2q9aReewGM56V3XhPw+rbZHUVhi8fHDxuzShhnVkUvB3hbhZJY+vtXpGmaXHboAqgVZ06ySBAoUDFacceO1fD43HzxE22z6OhQjTjZFeOFqnCcVOF4pdteazpK+w0nlmrW0YphFKwXINtNYVPimstKw7lfbRjAqRuKjdgBRYdxjGq00mBT5JOtVpmqWzSMSNp8HGab5wIqtck5qsGbPU1Bo4o0DIOtJ96q0We5qRpAuauMLkt2RYJWNc1j6tfqFKhqbqmo7EI3VzE92ZpeScV6mHw/2mcdSp0Jp8XLtu596ybvT1DE7cj2rYXYqKqnJPWorwrHGTmuDH4hOXKmdeHhZXOB1qZrK5GHwM9K3PCtwtyys2MmuU8ZXSte7c7fet3wCpEe4tkdcmuNTNnC7PQLtoxZFOORXivxGgj3SNuwVPQd69C8Rak8UBVCeOleX+IpXvpW3kgHrVKomxulZGV4cga7wiqQp/hUc1t3VvJp8yqsbEn0p3gy1W3fAOcnt1rtJrW1b55Fz7mlOppYVOmr3Zk6cXa2UtnpVkKSatzRQqoEYwKYqACvisVd1pH6lgZpYeNiq6mmEVakAqBlrke56EXoRGkx7VJtGaCKRdzrzwaoa6Q1qw744q7McDNYOs3WI2WvWwb1sfHZzBtKSOQmXE5Vhzmq2sRhbM1ZvnxMG96q6tKslmcelekj565wrqHvORkBxmu71i48yKytAqxr9nJJY4rhwD9vGegbJ9q7HxDZt9nsroNuR4CB65FejhP4cj6vhjl5MRf8Akf5M5W6tlW8JQjBNPhXE6DjlhTl+V8ngU6PH2yM9fmFYSR8nOV22ek6TCf7Hyf7tYq4W7b611OmKp0PGMErXNPCyXrn3rWotEc9N3ubNrMnkbfaoZJQQVqoX2jrTkVmORWTNEi+P+PFwPQ1wtyn+nOf9qu9C4smBI6VxjrvvpB/tVNRbDh1D+AVTgiDXo3DvWnJGEHSs+Bv9NGPWkimzfMY+znHpWZp3/H+c+tbMXzW5+lY9nxqDYqEDOnaRRCB7U20fk1E4LIOoFS2a5zTggZNFIS+KfMOM0lvG3mHinXaPzha1SM76mVJGsmoKK6q00uGa3UHGcVzAG2+Umuu0yYYQVdFJ7kVW+hyur6aLO93AY5puRt9a6HxSishbv2rlY2/fMtYVoqM2aUpXiizA2XrptFGIxmuZtV/fAe9dbpke2BCK8/G/wz3Mm/jmgMYoxxQBT8cV4DPrhp+7UR61Y28VC4+aiw0xpoHWnleKYOtMolEeVzTWXFSq3y4oIzQRdkDAYpE608ikGBQXcH6VE2albpUTGqQkCu2cDrUOqXHl2bj7zspAAqaJgrdNzdcVyXjrWDp1m7b/AN64zt749PYV04eP7xM5MZNKlL0OZ1vULezkMs8oDE4CnqT9K5m51LzsttIG45J4rN1LV4wftk8vnSdckfKuemPU1z114kv7h3S3gzGATv27vwHqa+k5pVD4SMI09jrLuWGMAXN7ywyNowMHtVRLnSpZDb28LTv/ALLHgD2rnbez13U4S8itDvRi28Et9fbirdt4evHjWG3uTBCf9a+AHk9Sf8AKVlHRse5s3d5YW9v5cf7yXuo+6PqeprEkjW4Tdc6fbz7icKpyx/GtAeDmDK5u5I406F25I/wq/a6XdriKzRZFU/MUQ/0rKVSKehajIwIopojui0GcAgKFC8L+dabX9/bIobw7LvA++yn8OgrZlh8QQwo8VnHKjYxz7e3OazruS/dv3skdu/XBBH86tTi0JpoxLrW75WO/TjHnqCSpHt0qqNVtLj5JYTGc9JB/Wt+RtYMQZLyGfPVN6kcVi30zq7nUNNAx1dPl/Valxi+hSkbfhPxbe+H7j/R7kS2rfehkPyH3Hoa928I+JbHXbJJreRVk6PETypr5tt30eeNlNwwX0kUHA+oq3ot5faHdre6dcM0a9RnKsPrXDicJGeq0Z62CzGVF8stY/kfUxkwPX6U3zNwrj/A3i6312xiLSL52wFhnkHoRXWIokIZcY9q8eVNwlZn00KkJx5o7Fa/UEbqo5ywFaOqRsIs9KzV4Ir3MI/3aPj81X79klzpvmxqw6kVl6lo9x5KyKpIxyK3IrttypjjpW/K1s1kMgdK7+eyseDOL5jzCKQ2+Y5Fz+FbulwxToSVA6VPf2MFxI5Uc/SjSFSNnhVvmI4zTug1scx4qS1tJ9ygZz2qvp0yTDcCNmOai8X2t1NesNxCjsO9R6PELeIxseccitEy47GreabZXFs25AWI71yUdpDb3kisuADXYWkU8sRVud3THasXxDpc6yGRQQeM04u5lLRmBcWkMl2VjYAE5PHb1qvfeHYyRJgDJ9K29DsZJLjEifMDxWzqtmY4BlcYNVa7FKTOOsdKQD5gODjFd74Emgs51R8Ajoa5uBOGHoaSxldNRRQTjtXRQqcs0OceaJ9FaXq0LwLgjkVtWN2pbjFeWaNcusKfMegrrdIvskAtX0/sFOndHiylyTsdqJVbGKt28mAKyrKRWUYNXUBz/AFrxqsHFnZTaZob6kQ5FVEzipYmIasimi2q0vNNRqfmqsZtkidKeq80xGFSq1OxLY8LS0ZozTsK4ClxxQCKUGgLjCtRSoCKtEVGy0AYup2wkibgV574g0p45WkVT1r1WePK1gaxaK0bErzXoYPEulI5q9LnR5Nd7thTaazDYTTNnBrurnTVeY/L3qxZ6VGoBKjNfRrMo046HkvCOT1MDwxoDyTKzKcA16fpFisMSqFqpodkidFwK6OCIKBXz2Pxsq8tT1MNQVOIsUeBUoWlFGa8w6x3akozSbhQMCaaaU4ppxTEITUbtSuwqFjSsMSQ1Xkbg1I54qtKw9aLFIjc5NQuKlJxUMjiocbmydiGUcVWbaPSpbmZVHUVjXuoKmeRW1Og5ETqGk1wiDqKy7/UlUEBhWNc6kxJw1ZNxds5PzV6mHwSvdnPVq2RevbppSeapojtJkdqhjck460/7XHEwRiB61eNqqhBk4em6kjQt8r87HJqjqN00jsmcCrEFyjqQOaztVZIlLDrXxtSTlLmZ7ELRdjktZ0Sa81BWVjtzzXV6PaDT7JF746GqFteZPIyc1fknLgZ44/KodXQ6lTTdxmstG1oxIG6vJvFV88MrJGMt7V6Zrd1DFYtlgOOTXnFytvdXZYkNz3rSlMVSGhf8DTzfK0in6V3Qhe4APIFZfhWxt47YHgE1ti6jhk8tetTVqNIqhTTaSK5iaPhsk5pshIHFW7lsgHrmqchr5atK82foOEj+7iiFutNPSnkc0VztHoJkRpMU9qPzoHc6if7prltdYAnH411V0P3ZrkdfRtrsM16eEXvnzGaa0TnL45P41n3K5hNXJWy+KjnUGE16qPlTib3Md4frXf3qxx6JYN5OSIGIkLd8elcLqUebtucEHiu4v7eSbw3ZlXO5IipGOD0ruw0uWEj6bhl2db/C/wAjk7nLHdxnPOKhtmAvYlbP3hSv+6c72APoKq78XcZ/2qzkfMSbu7ns2mqBoYZGzwOKwZ2/fNle9aWjXLHRQp9BWdLteRq3qbI5ae7Ii2SM1dtMAVRMR3CrsC/JWFjcs3D5t22+lcjF/wAfz/71df5TNbOR6VyiL/prj/apT6BFkl2Rg1kW2ftv41p3wOazrMYuxn1qBs6GN8W5z6VmWHzX7Y9a02x9nb6Vk6W+NSI560khs6cKRGM+lOsm/ebaS4bbEtR2JLS5px3BnQ2SIV960LS0SdiNtZducKMVt6FIu85rpgr6HPO6OS8SW4tNTUAYBzWjoz/OnNV/HLZ1KMY7mk0xtoQ/SoirTY27wRe8QJvxz+Fc20QS4b61u6pMzEDPHFZNxHmQt3rGu/fZpRXujUUq24V1GjSGSBQa5YOQSK6XQmzEuPSvPxv8M9zJlesbBpy0g6U+Nc14Nj61uwMeKhx81XPK4qvLGVOe1FmKM0NHSmbeacATRzmg0EzxQGNOC80pjOOlFguiPNNPWnMuDTTxTARuBUErEjAqaXCxlm59B6mqGo3C29rJI7qoVS0jHoqgVcVdg2krkN/fRWljPdTSiKBP4z1b6V4x4k1j/hItWkPluLaLKJlzg4H8R7n6VseKvEf20l7omKyUbow/G4eoHqa5oXbTw+dCphjGchh8yjHp6n25r2sJhuRc0tz5TNMf7V+zhsvxKD6SbtnaRiIw/VwOg9BWjplvDCNtrEASMbieTj39KmsbKaZBc3uYIMZETHBx6sT0zWhbMhj/ANHh3IMfP0B/Pt/kV3PTY8ZakdnayuMyN5Scn8P8KLmaK3Ro441QZBLseSf8Kp6rqyx7sy/d5LDoD7D/ABrlNR1aWe7+zW67353u5yVH8s9sdqyacvhNEl1OiutV2cNcJLIcYOAFA9Kk0u+vpblPmkbGfli4x6Vi6JoN/eyo7RBgWG4BcqBXq3hrwXLbxIPKZhu+df65rCSs9zaMWzd8Hra3dlHL9lfzVYGTd1IHfB7+9P8AGraVO582xIdfuDYDuJrpdE0E2lu6BW2sOx6fjVW+8NRsruYSz4wu3kj3NLmL5bnkuo6bbMDJa8YGG2qv5HvWPcWsJifz44ScdVOw/wCfrXZ+JNPnsJ3jmUFWxtYJ1/HtXPTJHJuVjubo2Rg5/HrWsZXRzzhY5C+07TZJSpLW8rDgsuOvuOKzGgvdLffF88fqo/pXU3NrHlngUeV0KE5Ge/0PtWVeQXVsM2pQrzmM8qw9Mdqd5bdBJkui6y9rewX1iwimRsmMgAHNe8+C9ftta00Xdu2JY/8AXwnhlPevm4SW91IAYzbSn+Enr+Peuj8G+IrvQL8SpKTGvEikcge4/lXJiKHMr9T1MBjnSfK9mfRGszKbf5DkMOCKxon/AHnzVV07WLfUIUaGZXilUPGy9PcVbI3N8vWujDRtBI4cwnzVmyws1urAlgDVg3sbJt8wfnXDahNcm72RyYGTxmsKx1TUEv2iY7lz613Kk2jzOdXPUoWUZKsDmqkVvJFemQEFSa4Q69e2+oCNkYoau6j4ols3jJVgrUnTkh3R295aRXA3FBuxXMXeiSG83JkJnJOf0qGXxgkVmJgT05otPGEVzbmVWP0xUpSQXTOp0u0hgjGc7qbqNvHMxA6HtisPT/E8Nxu+dcircHiO0kkKBkLD3pe8gcUytBp8lvfZXGM9a1dXtBLZElRnFVl1yyM4jbbu+tW5dWsWj2M4Ge2arnkS6aZx1vp0vmSjYeORVc2ckN6srKQPeu1t7qwHHmKM+tZ/iFrT7NujZSa1hPVCktDV02QNAhHYVs2lwykFTiuW8OXCyW4UNmt6E4GK+1wFTmgjxMXDVnW6PqjKwVjXUWl8HxzxXmkMxiIbdW7puonaBuzV4rCKWqMKNWx6DBKCtWY3Umub06+VkGWrTS6Xs1eJKi4s7XI2FbinBqz4bkYHNTC4QnGanlIbLykVIGqgJ1Hel+0r60cpNzQElSK2azhcADrT47jJ60coXL4NOQ+9VFmHXNPWZfWlYLlwUdahSQHvUgYVIxGGRWfqMO6M1omoZl3KaFKzHY4i+j8pmNFg3mOFHNXvEVu2CVFJ4bsSAGfk9a6XX90xVP3jc02DYgOK0gMCo4xtAAp5Ncblc3SEzzQTTSaYz8UIGOZqjeQiopJhULTLnrWqiS2WRK1Bl96qGWmmT3q1AnmLLPmml6riT3pDIvrT5B8w+U5FVXNSSSDb1qnNLjOaXIyuYWSTiqVzdLGDlqhvr1UU/NXN6jqBYkA100cK5asrn6FrVdSwDtNcxe6gzN1NJf3RweaxpJ8ucmvUo4fojGpNJl5rnIOTTVkzWY056VYtyXrrly0YXZhK9WSSNOFgOc1n6mSX3KOK0LKEEEsfpVXUVXcRmvhszxzrTdtj26FH2USOxuGUck1HqM5YfN09KYCEHFQzAy85rx5VNDqoxvLUdbBWIOcCtCVd0Py1Qhj2qAKuxvtiO70rJz0O2CV7HKeJFkcMm49Oma5bTLR2vwrH+LpXRa/cF7lgtZ2h7TqQyOc1vSnpcmtE6mxjlhUZbAAqzDmS6GegNN1K4WOBVXAJFRaS2It7dTTn70WVS0qRSNac881WkPvQ8pYmoHbJr5ua95n6BQTUESbqM5qNakWs2biEcUgHFPNJSHc6e5+4a5bXW2xturqZeVNcr4mXMbYr0sN8aPncyjegzk7leSy+tQsxMbZq9bxiRSrc0ya1AQgV6x8kcPrOPtLds8V6ummLb+A7CYtuJgLH1FeWa+pS8C8c169Epk+FFtKhJYRFc9ea1jLliz2siq+zqS9Dx7U3H21iowpGcZ6VWVv9Ij/3qe5ZpmEnJB5qIsBIvoDVs8WbvJs9P0eZRpI5xwKprcD7Q3NZ2l3f/EvKhu1RRTfvjzWsnojCK1OgWQGnvMUHFZUc/I5qWScFcVncuxvWs2bNz7VybyH+0pD/ALVbNnd4tmQ1gytm/Y+polshR3LVwwJrLhP+nDHrWlcDCZrItn/08fWpSKZ0bZ8k/Ssazk2an1xzW1I37g/SsBQTfEjqDUj6nWTyholb2p+mNukwKyWnP2cDoRUmkXe245ovpcuEU5JM6xCVIFamjNiUnPFYK3SyFdprVsJdprWhJtJsjFwjGbUdjJ8asDqUZB5yaksB8qVneK5M36Nnua0NIdWjQVUdZMwekUS6su2LcOtZSsZAfatvWwotsj1rFiIBJrKqvfZpSfukYUgtXReHd20DFZdvEJVb1rc0QeWOledjP4Z7mTNqtoa3fmp4vu1D97tUyfKteGtz6mWqHbmz3px+Zeaj3cUm7JxVqxk4kqQjHAqCRcPU6Flx6U6SPeue9Dh2CFV31KykVLvXFQFG3Go5dwrOx0WTJJNuaiA5zUZkO05pXb+L0osaWsJIPMc4HC8D0zXmnxV8TW+l2S6cpMk8rZZF6t2A9/pXca3qS6Tos14+3cqnaGOMk18/tNceI9ae/lVjukKxk9ducFq9DBUbvma0R42a4p04ckXqyKK2mvne6vLgPIvzSNniPPRQPXFaenaZEkgurqN441/1cR5LfX3qzJZ26TBGVfstuNyrnJkfrn/ParmjWUl0DNcZhUgkY/gHt7n+lexax8qxI7Vr2Z5riQGOIhigHyA9vqf5Vma9qvlqY4RlMkKmfve/+f8A69X/ABRqltaWnkW/yoq8kD24H17/AP665m2t576XdGjGWQAbyPu57AewxQ31KS1sZNytxdXJtYd011wcoPliz2H+1/Ku48D/AA8mdI2mjbc5y27rXb/DbwJFa2aO8WJHO4k9a9c0TQ7a0UPs+cjrjJA9KmUm1yrY1SUdWcr4Y8GW1migxjgdl6n1zXZ2OlwRgKF4UfrWslqu04U59TU0MDY7D8OtQqTG6pVhgh2YCqecdKjNjGSSFwfXFaQgbggn6YFJKPLOPmOeg9KJUrEqfY4jxFoMN2kqsgB2kfMM15hrvhe4jDsiH5MKQexr3u5hEkb/AC4YnB4rH1DS45Sz7AdyAE49KxSsaqSa1PlvxDp95GTNCrR3Cj94naQDv9awYdWj3+TMm1wc7T1Prj1r3/xh4W85WkjjO9e4Gc14b4x8NybpWKFXQ5DY7/0rWEk3qZzhbYo3dvZ38YLyBZDwsqAZ/H3rPm+1adMEmw8ePklXkEehrJhvLizuvsd0PnI4JPEnp9DWrbagkirDcYeInKHH+eRXRKnKK11RhFnZfDzWRZ3EcTSYtZH2lS3CMehHtXr1nLuI/L6cV8zPI2lXQcMZLWX0P3ea9y8C6wmqaNBNG250ARyTzuA/rWSjyvyZdT3o3L2pQ/6arrtBGe9crc2sh1Pf39jXZzp5ku70BzWWlj513uToK9KDXKeRNyUzAvra4mvUdVZccZqHX1l8mJMsXXvXUzWzC5EYzmq2rWbYUHGT2q7IlVJGLpsYurIw3HzHIHIrT0vSYEt5ECL93jA6UafZtGWZxgZre0GAvcbWGVrHmsjptexxVnps9vfOghYgk81XNndwam7OkuM8Yr2qDSLUzD92vPXireo+HrHMeIV561wvGJPY1VJnhd/b3S3yuDIq4HOKW/W8AhYSPjIBJr2288L2DWyuYxk1XvfCVnJYFtv3enFCxsX0H7FnkpTUGs90Um5s8e1Mlkv1tyJm4A9a6LUrdbEtCvABrG1KQG3auuTVk0YpO5teCrjorGu3iBIBFeXeGLtYbkBjjmvTtPlEtsjrzxX0OVYhcvKzhxdPW5KSRzmpIrhlxtPSmSjK1WBKmvqaTU1ZniTi4O5twak0YHzkfjWjaa5tYB2P1zXKEsT14pHyB15pTwUZjjiUj0y11eFox84/Opl1OPOAw/OvMoLqRRjc1Wk1Joz8z5rkllZX1qJ6V9uBGd1NXUgG5YfnXno1/jbv496rXPiJYxncPrms1lc+xLxcV1PTzqif3xTk1ZAf9YK8ffxa2cK4NN/4Sa4lXhs1f9kzM/r0O57QutQ4wXA/Gp7fVI5Dw4z9a8JHiG88wJk/nW9pmtzRqrMze/NZVcqlFFQxkZM9phvFbHzCr0U2R1rzfRNXa4UZauqsNQXgFq8itQlB2Z2wqKR06NkUrdKo21wrAc1bD8VxvQ2RmarEGHSnaZGFTFLqJzipbL7grFy1saW0LYxQzUlMerRIyR6pz3IUVLPJtBrDvrhcnJrppQuZylYlubw5qhJqGzJJqrdTgrkGue1O9kUMFya9OhQ5jknUsdQNYT+9UUmtID96uGNxcbgcMAaiN1LnqTzXfHBRZzvEM7wa0v8AeFPTVlI5auAku5FHJIpialJ031p/Z8XsCxJ38urqv8VZ91rAPQ5rkW1AkctUUl9x1q4ZfFbj+sm3e6gz5+bise4uhnOaoz3bN0qnJKzGuhUIxRca0ixd3G7NZryEmpGyx5pFjzT92mriTlUkkIF4BNWIbjaB0FQ6g6QQA7scd6zrCfz5sKM818rnOYJxcUz38Ng3TnZo6uyuCyYFQ3C75OTUljEViFRXCsX4r4j23MejOGpXeDc3FPki2pwO1T28bF/mpb0rGh+apqTVjSlT1KSEqCSapT3bPuCtnHaq+rXzQwN5fpWRpdxcNHK0gIB9amMrxOtQ5WQ6tOkIkY4ziqng2KS8vjK2QM8Vk6ldvLetH2966bwKwjU5HftXTHSJjPWR0Gq2+AgPBFFou2MDoKTUbjzLjZxVuGL90Of0qr/umzSjb6xFDcUxhzUhpoGTXz73Pv4fCgUU4UqCpNtSyrkZpOKkYU3FSO507/dNcv4j2gHNdS3Q1yPi1sKfpXoYf40eJjlehI56OVVkIFPkbd361nwNubk1bGc45r2Gj4xHIeMYm8wMvXtXtfhaOJfhHZqdzBoiWJHevF/GEgSVFkyOe1e/+BUhl+FlrtYNGkRA4/nXPi5uNPTud+XTUajufOOrsralMIjhdxwfWqUow4rV8WLDHrM0lvjy2Y4C9KxrhixFd17o4J/EzotIl/c7e1SeZiU81n6S5EYzViQ/PmqvoStzSgmJIqxuyKz7RgRVsNikMtwSHaaoSti53e9W4j+7zWfOf32felISZqSHdAKxIQf7RA961g/7gelZ8I3agCPWhCkdAQfJP0rGsxm/cEd66DC+Sc+lY1qoW+c+9CG2W7lOMD0qrCjBzjNXnUMxq1bQKVJ4oSHcisJX3jJNdJYSdK51FVLitW1m29DWkTOepV8SjdcJ+NW9HU7FxWdrM26dM1p6VIvlqfanDcmWxa1VmMW0nvWdGgIb2q1qcwdNoqjblgWzWdX4iqXwlvTX/elK6WwjCqDjrXLWRAuCa6ixk37R7V5+MX7s9nJ5WrGipGKlU5qvsPvUkasBXhWPryZRSHr0pN2KHbjNOxJJvwlR+eaarZFRvxRqNRXUlST5uaeQshqmW5qxbNzzQkOUbaoZPb/rUDocBT681ediWxVO5+Us2QCOmabi0xQq8yPMPjDqm4/2ai70jjy47ZPA/HpXJ6VDFADJIEEcUI3tg/exwo+g5+tbXi5o5dWtjONz3PzgDrjkjP8AwECuf1e7ZgY42AgeXc2Bzxnj8eB+Ne3hUoU7s+UzObnXaLtojX88SqGVMlmPZQR39cAZqzq+ow2sEkcLbFVcADv2H+f8ar/blsLKVnx5hQrge3XPuT/KuM1zVi0BbcGb77fXsK1c3J8qOGMeo9/O1fVhBkvsYM3PBP8A+vJ/KvYPh/4VTak8ibsDj3964z4WaFLOkc82Wln+cnHOT0/ICvozw5o620CKq8AAVo1d2Gnyq5a8PaaY4R8u0Y6AYrpre0VEGOnrTbKDYgHHtV+IDaMjmt400jmnUbZXkjGw4wT7DpT1Rgo/oKsOpwajC8g89KpolMa64GCSR61DNGCOeatsuQePypjL2A5+tRPUqDsZrLknb61DJHyeOOavPCM5+tRTqwx9PSuRxOhSMG/s0kk3YwG/KvO/F/hhdzzLEr7h8y5wT9Ca9aljyOcfT1rC1mDAOPu4wVIyGHpUQVmW5Nqx8meP/CnMjRwllAJIC4eMjqMelecF5rGcxXHzRt/GOhPY/X1r6g+IelRtFJNEvyRkAt/FGT0z6ivC/F1gv2h1eNY5WTPyj5T6/j3rvhU5fdexytX9TE0+8jui1lcMOR8me59P89a674Y6sdF1o6bKSYbnhc9j2rzW4huLWUhvm2AHcDkMvYg1raZqhnMWZNs8ZBVu5ArSrQ0vHYdOpd2e59L2u64mZQSfl6+tMWOS0vShyc+1Vvh9qUeoQQXCHPmJgjurDqDW7qK7tRRsED6VvSjF0zy68pRqWMq7jmhuxM3Q9OKz9XupvOjfblfXNdVraKIkOO1ZGoQxtZAla0lSRgqrsYGt6sqWa+UmTnnHrWl4b1QvYq2w78VieRG0jqVGAa3/AApaQmUxhR1riqJJM9GF3Y6TS9WlkZNysK0LnXG3qG3DBxT7TSY1nBxjNTapo6/aIyOK8aU1dHYo7jJfEC+WsbHpRceJIFtfLLAbqs3nh9Ws0Yde5rJ1Tw2G08uPvL7UouLuNo5TxBcQSOZBg5NczqckZgYrwa2L2zChopTnB7VhamiIjBa9m3uo4+pn2LETgqSOa9b8JSeZpkYbkgV4+r+W/wAp5r0nwXdN9hXPYCroVvZO4qkOZWOskjY1A8TVYsrlHAD8Vckt93zLyK+qweZQaWp5s8DKbdkYcu5DTRMD96tSa03DpVJ7Js8g179HGRkjya+XziRq0dRXJVl+9ipZLRh0qA2cjHnNd1OopHm1aEoFN4N3R6ryWDMeua6Cy0tncDmtq30HcoypzWksQobnN7FyOAGnHO1RzVm20m6ZwETg16PYeGRu3sh/KteHQ0jYYQVyVMygtjaGCfU85tPDNw4DtWxb6KyKFau+i03CgbcfhThpgJ5UflXnVMwcjshhVHYwNE08R/d4reht9rA5NXrTTNuDirv2CvIr1lJndThZC2L7QOa1YWytZ0VuUq5E+BivJqs64jLzkirFnwgqtKwLc1Yg+7XIpe8bte6WxzTZV+U4pUqTGa6osxZjXschBxWJd2Usjk12LRK3aq8tqp7V106nKZSjc4trCQjmoX0lWPzIM12jWa+lR/Y1z0rqjibGTpHCXOk4HCCsi50wq33CK9QlsVYfdqjPpaMfu11U8bbcylRueWalassR+Xmuek3K/Q17BqGiI8Zwv6Vx+q+HGRiyp+lenhsZB6XOapQZxUsrj1qL7QzGtu/0qReq/pWWbNlcZ9a65V0lcVOhzSSJY13LTZY+pxWnbWjYGRwaq+InWxsmcY3YrxK+a06b1ep9LSyeo43toY8kyq2Cajvr0W+nTXOQBGuazrZnuF81jjPOTSX9wr2otcFlllVCo7jOTXi183nXqKnDY7cny+n9ap860uizrMcs0MZZiMopIH0pNA8qGQLnJqPV77zQyRDjpxWVbSS2ziRia+Uxc5Tbdz0qkozrSlbds9KjnUxDGBxUCuhl+Y81hadqqGIBjzVPU724WbdFnb3xXnxhyq8iXBydonR3lx5B+XH1rDvNRe4mCjgZ5xVZZ5rpQJMj60+0hUTbq2lHS5dJWdi3JbxeUS/Q+tZt5c2trbuBgHGB60/U/tRbbHnFYl7p87I7ux59ahHS0c15vnaqdoyM8ZrtPDytHF7+1crFDHDd5xyP1rq9JmIiwF4xXXfQ47e8Tbn+1Aknrya6WzbdEB7VzqZefB/Cug0+IhATWk3aiy8JHmxSFkXmoh14q3MOKq968Hc+8jsOWpV6VGKeKhlA3tTadjNLg0hnRN0Ncp4rj3Ia601znidP3JOK9CgvfR4mNlajI4mKPB4q1Ao8wM2cVWRsSEcnmpXlwePyr2bHxtzmvH0cbhGTghq9r+Das/wjeENuZ94BPrXhfi1mLqCSea95+EJVfhEjR5BUuWx2NcWYNqnp3OjB/GeQ+KNNePTmvFiWMxSmNspt5/GuFnkZpPmYE+ten/EGRrzQ/OjdmG8kr2BryuRcSV3U9Y3ZnXtzaGxpudvAqySSTUGl42YNa1tbiRs4rZLQwuU4GZXwBWghbHNWk07YQ2OKnNqGT5RS5R3K8X+rNUJGzL+NWzuiLI1Uus340pCRfZ/9HHrWfauVvh9auMRsxVKD/j+X60BI6tfmhJ9qyICRetWzFhYPwrFWRft74oiKTNHPzGtCxwVNY0rkMcVo6bIxjPNWkK5BfsY7nPbNXdLmDSgGs3Vm+b0NLorHzwCaa3B7FnxAB567ferGis2wA1V1v/j4X6GrelrmNStOC1M5PQmuA3mZPTNNQ8mp75SIt1UkV857VlUXvGlN+6W7YYlrpNK/hrmrVcseK6XSVIVTXDjNIHr5TByrGwrVIGGKgJ4oGcV4dj6+xKSMVGW5pvOOtIAc07FbE6rxUcgpd5ApN1FgRCQQacjHcKeSpFJtGKLDuWWcbAe9Yfi66WHSrllba5jKIf8Aab5R+rVoFucVzficfaJYrbOd1wpx/uqW/mFrSOu5zuHLdo8++KLfY9Zt2VlXbAVXnBAHH8hXJ21xHd3kImOzZmRnUjDY5GR9QPyrY+L2oR/2tAr7H22oYnOCNxJHP0rCWeSG0eVEAJQBeBtAxycn0xXoQuoo+axmtaRX8Q6lDHE/mNmNSMJtPJ7DP9KwtLt3vZIvtCndM5bHv6fyrOuLt72/YRsrJGQN7fxHufpXaeArJbzxVa2yrmOPnnsBj+prucPZRt1Zxx99nvfwr0RI4rdNhDKgYkjp2Ar1+ytvLiG4DA71z3gXTfLsw+zBwAPwruIoRtA6j0rWjG6uc9eetiukeB0JqaMHd0qx5OQO1KsZyPcV0crObmIgvYinCMYH5VNgbR65pCFFPkDnIyo4zTDHk461IyqWzxn1NUtU1O1sIWkkbhRUuK6lJvoSlBt/xqlcyQxuFkZR1qiNeV0VVizK/IH90H1pkFhdXEpuLvciZ4RTz+J/pWcoLoXFvqTmaF9yq44OKpX0cciFeCuORVmfRYmA2blH+8azrmxvLVj9njLKBnbuyP1rkqU2jppyT6nFeNNNnjjeaOFZ4GUrLE3/AC0U9v8APSvn/wAfaS1uGlty72zZK7usR/unPpX1ZLm5gKTwKrHhkJ3DFeeePvBcd5bTSW+QzKQeO39azjVtozWVPm2PkK9nHmhmUKQSrADjHrist/3M7oeMN8rDtXZfEHwpfaNdvM8RWJjzxkZ9RXIT8vvOOgz37V7mHnGcU0ediIOMj0D4U+ObjQb4291C9xbO27KH5kPr7ivoCw1G21Yw3dsxMbjIPp9fSvkWKSa1uY72224UhsDnB+npXuHwm1O4ugksLgQzNkx9kI7fT0pS916bMwqRU1d7nr2txFo0wCeKoXlsRp4yBVXUtWumZVVSVHQVLJqwWGGCfADEA5HSqk2cSjocs0RjldvetjwSd2oe2ak1uO3azEkWAzNgY+lV/DEn2WYyYz7VxVFeLPRpvY9SgA+0oPpV3VAvmx1xFl4mU3gDg8GtC68UW9xcKFzxxXizoTujsU0drMF/s+Os29Uf2W5x61l3Xiqzjt1hdsMvWq954jsjphXzOW6Uo0ZA5I878QPi9lA/vVzerY8sn3rf1mSOeZ5FOctXPauf3Z+te1a0EcvUxS+Ja9E8ISYsk7cV51IQZAPWvRPDEe2xX6VkkW2dHBIdw2nvXW6XNGLTbL1rlbBAQM4610lhDvQccVNWFWXKqe56OWOnzSc9if5ZGOF4omhXZnGKmdo4l96oXN15h2LX22UZdiVFSrSPDzrNsIm40Vdjdq56VNa2ZmcBV/SrGk2El0w4OK7LSdGSFQxUV7dbEQoLlW58mlOtLmZnaRoyKAzAflW5BYxJj5f0q1HDtO0Dirkdvu7V4lbFSk9WdkKSSKiRoDtVRViK1z/DVuK1UHOOatRxYrjlWN1ApC04HFSR2i91q+FxQRWDqstRRXEQHQUvljFT4pprJzKsVpI8CoJGCKTVuTFUNQdVjNc1V6XLi9Sh9q8y52itu2+4K5iyYG8JFdJbt8orgwjbbbOmrJaJFxakWoUNSg16cWcxIMUMKaDS1omKwm3NJ5Ypwpc1aYiJ4/SoHj9qudqaVFWpCsUHhB6iqN1YxuDxWy61XdK0jUaJaOO1bRY3U4WuK1XSJIpSQpxmvXZ4Qy8rWJqWnJIfu13UsU7WkQo2lzI4GK3byAO4rl/GFs0kW05r1CTSwuRtrE13Q/tEZAHNeJisuVSrzxZ9XRzpPDunJa2PJLv/AEe0EadcVmW5nWWM8bVSSRmb2HFdtq+gvFk7e/cVz11ayQQ3EpA4i2r9SaWGwUqVVzlsk3+Bz4bGKElJbmNY3IZ8ytkk9K2mjikg8zA4H5VyTrMsowuADWvb6hi28ljXz81dmykQrcD7YQpwAa3Ypo5IuSCfSuT1BvJBZRyTVzw/cSzyhT09TUSgmaQm0zTLzLc/KpGTW1ZRhEEj9e9UrhordlJxmpLq6XyAwOAR2rKTdjeCSZcuLmLsBWL4gulS2OOOKnjmjaLKnJrn9auGYhGztJ54rFRtI3c/dZX0qE3LeY3PPJrqNKjjGQv4Vi2jxR2oVfvH0roNBhJTzGGBXW2cqJo4c3W6t+BdsGax2bbJx61qWx3R4/lWtdWo2Ly582KTEl5FRRrl+atSKoTvUGM9K8DY+6TuiVlXYKgNPO6mkVDLirIXPFG6mNQKEOx1Brm/E5IiPWukBrC8TpmAmvSoaTR4OPjeizz9wwlJ7ZqRW55OakfbuOfWoJOGGK9g+OOb8TbVuFYjIDdK92+DUtvN8KruNRjDP8orwvxQnmIPLBLA8gV7Z8CbWQfDm5AJ3tKSRjpxXn5hLlotnTg1eoeT6jc3KSXUNxJttyW2xk5+lcVd/wCv45Ga6/xVb3rardW7IAYZGA5zlc+tctco0cwWTAbPTNejCzimY1Je8zQ0yLMYbIrbtPlwayNObKgCtSJsAetbpaGLZteerQAd+lKnypnGaoxdBV5CPLx04oaC5S1AKyFh0rJT75NbF2P3ZHWsU/KxHqahopMmd+lUFkI1BOeM1rC13W5kB/CsOX/j+X6/1pIGdlHIGg/CsMtt1Fu3NaFs2IvwrIll/wBPNNIlm2qeZnHpV7T/AJQRis+yl+X8KvWzZY1a3Exl/GJCe9M04eTMM1ZkXB3VBIf3gx1quUVw1Rt0qn61oaNJtVRWVe8soNaGlMFx2ohuTLY2dS2/Y92O9ZUUu7K471fvn3W23tmq1rACd1ZVfiLp7FzTIwykkV0Wmqqrx0rChZYVx610ui2jXEIYHtXn4xXge3lE1Crdk3U1MicVMunSL71MlrIBXkqDPpniIdGVPLppTmrjW8npUbW0ufu0colWXcrOuKiYVeMMn92oZbdz0WjlNFVj3KjUobaOasfZ2x92ka3OOlKxpzxKpbqfaudvVM2vLgnCQOcepLBR/wCgmupaDA6dqwRA39qyr28pAD7kuaaE2meJePoFvfFbQt86xwxpgdsDPTv1rj/GWq+ZLHpdqc8ASsp+UD+6PU+9dV49vZP+Eo1mGELFJu2M+OQBjj6YFcEtsxuvOmU5QmRmP91f/r/yr2MJFaSl0Pk8a26kvUq6TtbUlQfKQwQDHYdf5D869h/Z806TUPEc13tDKCwz9T/gBXkGmFPMuLgKd6xOckdz/nFfVf7L/hc6X4Wt76+QI9z+8OeoXtXXXV5WOWEuWLZ7nodosNpGoHKqOPQ1pou35c4Pb6VXiubeGPcx49qrS63p7PsWeLdngbxn8q6IpRR57vJmmZFU/jStKoGRwPesk3kci71ZW+hoF9GzAbsUvapD9kzS34zn9aguJwq59OlNDb13K35mqOoM4XAOD3qJzsrlwhdi3OoYjJyenbrXLXqNfXqySofLGSoJ9uKnupn8zG4ketZXiDxBa6HpouHVpJCwSGFT80jnoP8A69cqrN7nV7G2x1mkW0UC7tqBick96vzahawLiS5hTHJ3OBXzj42+Il5bNDpz3C3Wr3z7Y4Un8q1tD1G9h14z1/KuR1fxV48vLO0ubFvDM/nsY/Js5lkdTv2YbPTnHU12wp1ZQ5ktDjnKnGfK3qfWUmpQOSqzI3GflYGlW5VzjP5V8w69deMvDwgn1LRI7uG7wyXOnsyyYx02jp69xXVfDTxxdarGEXWIuWOYL9dkq89N3Q4riqudN6o7aVONSN4s9ourVpZWZWAHsM1RuLUKNsnORg47iqdtqWMefqUOT/AjCr3nCWMOHZvQkEVxTkn0N1Fx0OG8d+CrPWLCWGSGMq4ODt6H1r4/8beGbrSdbms3QkRnaCpGeO+K++DiSPa36188ftJ+FU+0Q6taqkbS/JINnDH1rqwld05abGOJp88dT5yghkhkVnk4B42kda95+FXhjXNJ0qz1eS0P9nXbCWNs5ZcgjJHYHrXjs3h++jvoFZS4llWONVblmPtX0v8ADvxheaLJH4R8UW5kjCrHaXCpwVxgK39DXXi8XycslqTgsuniIzS6GpP+8mTCrz7Vn+Io49sQ8pTznOK6HU7PyrpQn3A3Ax2zVLVrHzYo89ulejfn95Hz8ouHuvdM5USHywCemeK1PBtutxdFJBkE9KxrobZiq9sg10/gCL/SwfevPr6RZ6NLodJbeHLRroDyxzVmbwzZ294MJwa3LNR9tUVa1RQbpAK+dlVnzLU9KyOZ1vwnZyIkm3k9TVa/8I2x0rfnkDivQU02S88hNp2kjNSeNNNWx0TKjHOBWlP2zi5dEZylC6R826tALad4VJwrVh6ryoHvXReIDm/l/wB81z+oruUY9a9+/uI4upkSIN4wK9C8MKfsSg+lcKIWDjPPNej+Do/NgUEUUoOpJRQTlyq50OkWzyOOPl7mujaSOGMKvYVUtkWCHA61C5aSTaK+4yzKoUkpy3PncZmc9YQe427maRsLWroejNOQ8inGaZpGmNLOruvArurG3SONVVcV2YzGqmuSB51DDuT5pBplhHCoVVrahjOKSzhAFX44wK+eq1nJ3PTjCxDHCAc1ZjQCnKvtT1Fc0pM0SsKBTl60gpcgVk2MdTSRTHao2JqHILj2bmo5ZMUxjVO5uAtZSnZEuViS4n2qfmrm9e1HbGwXk1duneXoTWVcWZkf5q8nG4mXLaBzyxHK9CDQLxjPmTjmuwt5gUGK46SA27hl4rb0263IATzXJl+IlG8J7lwxPO9Toon4qdWrMhkwKspJnvXvQmbp3L6mlFV42qQPWykO5LRTQ4pc1pcBaDSimv0qkwENRutLnmg00wIWWq00Sn0q21ROuatSJMyeEe1Up7dWByK2JE5qB4sjFXzDRyGraZHMpBWuB8S6WY4pcKMHAGR6V7FLbbs5Fc14n0pZbZ/l7Vop3hKL6qxpCTUkfP13b7ZmUgZzVeOxZ5s4x7VueJrOeHUdqJgZ7CkhhkwqouWNfK4mm6cmj3aT5zDvrTc4QitfQtJ8tPMxz24q+mi3bSo8kLBfpW4qR2dvtYYOK5L+6bW945x9NmurxQRhQepq7qGisLUBSenWtTTA08h8uHIz1rrtI0J7qL98OD2qFBy2NfaKL1PK9L0u5luNkYZlB9Ksa94Zumg3eWPX3r27TfDVpaJu8sE/Sob/AE+OQlFjHWtHh5JCWIjc+fdJ0G+8/bJGwXPHFdbFbzW0Ij8ojjrivV7HQrVPmaFenXFZ3iaxtYYWZVGQvaq9lLS5CqJ3seYGGRXDPz81a1uxWGoJXjldVXgbu9aAiUW+7+laYv8AhG+Uv/aERrG0g5OKR49nrWjYeXjO1W+oqHV3TAAwG9BXiSp2jc+xhWk58tjOLDNBam001jY7UDAnmk6Uuaac54NKwzp88VmavBJcRMijJ7VqQR+afvYHc13XhDRbbyBcyRbv7pcV2Sqez1Pm8zxUaFJ36nj2m+ANcv28z7I6xt0ZuK27L4S6hI4M9wsSjrnnNe2tDgfKMU052471y1M1rXa2PjPb9keQTfBWyvISJtQmiYHgx4rpPCHg+bwxpN1p6TGaJjujIOD+NdwucnqKhnYnjqK462YznC02VSxM4Suj5w8VeFb+2uZ5ZLeZF8xnklAOGGelcVrehrcReZb+cZEGSjphsf1r65mjV4zuVWXvuGayLzRtJuI232UO4jG5VANd2Gz2PKlNA6t3c+Ure1t7VUxOCx+8pU8Va6N6jsRXc/FXwgmnzC8s438ps5AHIriLWN1i/eqNp6ZPOa+nw1eNempxYFiJht7VbiJZeKoxnHFX9PZcnvXS9hJkcoJjbNYcx/eFa3blgGfiufu2Hmtg96zkikzRi8/7MdrAj3Fc9fN5d8PXd/Wtm3vmWDZgH3IrCvyzXis3rUxQ2dFayM0VZ0n/AB+mrdm4WL8Kpt812apIJGtZN8wFasHytWXYRtwTWnEw3nmriiZMkdtxzUE7bXBqSRueKhlxuya0sQRXcm4rU9u7BAVOKp3xGV2mpI5PLgBqIob2NdJJZIgOevNW7aQrHg5qlpdx5se3rzVxWG4/WsZq7NIbEyMz4Poa7Lw/cmG0FczZRo0B9c1q2LFIsA1wYxvlPayiEZ1HGR0qakR1pf7UC9cVgic015Sa8znkfR/U6fY6aPUonGeKkXUIO4FcxBIQKDIwfrxR7Ri+pwudO19b47U1bq3J7VzjyfLTRJ7mn7QX1JPqdSJbVh2pwa1PcCuXWZx/EaHmkH8Rp+08ifqNnpI6WVLZkJUjisOO3gbVLog8gRH8Nziq0d1IDjccVmJcSRazeBmI3wJg54IBP/16OdPoH1Oa+0eGfGK3TTfGepKjA/aJ23jrhR1/OvPLuVo9NmuJGcB0WJR3JPJ/SvTfjbbrL4rW5kYASSOCPXgHP6mvHdRuXlENv0G8vg9vT9K9rAxU4o+czC9KbTOj+HelNrniGx0vaVS8uY0fHZA3NfbukmC3t47azVjFCgUBV6YHQflXx78C18vx/ATG+I2G1SPm/KvtvQUjis0MiDcecHtW1T+IcjfuJFFtO1G/GWLIuTwGxke/qaz7nwsI3JUx5Y/OcfN+ddHrXiSx0mNBOxknkO2KCMZdz6Af1rjPEvjgWsMkuqalp+iRBS2HIkkwD9cZ9uaHJPRamUVJa7I2Io7nT48RkOgGDhqrHUJmkQb9h9D/ABCvNR8WdEe78mz8XWF8x+6ksJTcfTI/wrpdH8R6drUCuoUNnkody59iK5qkJHVTku56poVwJrYL1PvVqeEOu7aFB7GuS8K3224+zs4bPTntXXzTr5PJ4PSrpz5o6mVSDjLQ5DWsxz7VKZ6c9RXlfxBj1K48qa2j8ybeYLfd0DEfM/sAO9eo+JIs3G9s1nvBY6hbR+bZxz3Fo7bRIDwSAM/lXLB+8dm0Tgn+HOj6r8N7fSophFq8cv2hLkjJeb+LJHUGuQ8K/Aq8tb15dW1i2hSRsmO3y7vzyucADPqa9nlsdalRFt9Ot41H+2VUClTw54jmBLyWcCsTnYzNk/TivSdWTS0OFUYpv3irq1uDBDbzTq6JGI4oIk3MFAxggdKo6R4KNxcF7mxkiiPIWVhn/vmu20nwnLbRjztTlkbqVjURjP8AP9a3o9NVFC4JHfJya5akKk3eRtCrGCtE5ux8O2luqeSNkicZ4/LFWGgkhOzeWHvXQGEQx4wM+vpVGdRJ8vOfWuWpRsawqNmSoPmZJxuPPsa4v4z6SupeF5lEQkaPEig54x9K7idW8w/KQPrWb4ktPt2lzWzcFkKg+hxWcPdZq1c8C8D+E7K41uC9kskE0E8UgfBCx8jIAyck5r2Lxb4Xi8y2mihUuWUqcc8daxNB8NzaU8F1McRkgkJ03DkE16Fql5Evhh9SYKVtI2cZ/wB010OPtI2KpVXQkpI5W7+eZGPzbTgke1RS273ACxoXABzge1Ufh9eQ6nbql1nzQWY5PBOeR+tdtbXNhZwbZNq53HgdRXu02lBKPRHy9dOVRyl1dzyTX7JLe56YbnP5VpeAGzf44xVbxddxXN9K8S7Rk4H5Vc+GUXmX3PrXnYn+HI7aO6PRbMf6eprahsXutRGVIULmo9Lto1uQxAzmtW4v4rSf5QSSAMCvEhRXMpSOyU+iOs02xhhgiBAyorm/iq6DQV29d/8AQ0X/AIhnihUIuCRxXN+NL2a70gNIeApIFehVxNP2XJFHLToz5+aTPn7W33X0p/2zWLcOMgcda1NVb9/If9s1lNHuAOe9dzXuojqTW8PnXCIOpIFer+HdNjs7ROPm71554TtfM1KPfydwxXq0S7UAr6DI8Jzz52jy8yxHJHlQlywCYBq74f083D7yOM1BbWv2icDnGa7jRNOWC3HAzX0uNxKpQ5Y7nhYelzy5pBbWiQgACtK1GWxTFjJer1nb4INfO1Kje56aRct0wKtIDTYl4FWFFcrZYqrilNKKY1Q2AjtioixY0kpOaap281k2FyU8CoXemSzDHWqs9wOi1jOoorUynUSJJ5toI71nykuacWdzUnl4rzatdz0RxVKzexDGnGaRosnpVkDAxT1XjNY8l9zG9zHvYMqeOaq2qtG341tyoGqncwbckCuadG0uZCTadyxbzAjGauwP0rnTK8bcZxU9rqXz7Sa6qOLjtI7KeIT3OnR8CneZWdbXCyAYNWlNenCopLQ61K5aVqkU1UVqmR63jIu5ZU0pqINTt1apjBqZTjimE1QCgUjLxSbxSGQU7gROtRmp3wRUD1VwG7c1S1C3DxMCO1XgabOu5TTTA8t8S6AkszSKnNJ4e8O267ZJIwDXZapDhs4qCKRIwq7fyrix1DmtI7cPWdrEFxokMkYCJxjtWLeeFY5ZgGXiu0huFZcDjimS/N8wFeXOjFnbCrJGRYeG7a3t12xjNadraNEAoFW7Wbja1WQVxmtI0orYTqPqREARYb0rNX/j6+ZeK1JlyOOlV/s67w1W0JS0FnRUgLYHTivOvGt6wWYDIwOtelzReamztXE/EDSIv7OkIwDjk1jVi7pm1GS2PL7R900fNdFOf9DA9q56zhK3Cqe1b1wQLYCssb/CO/J1fEIqhn/hJFIynqeTQrc05mGK8Jo+4WhCRSGpcg1GzDNKxfMMxS8d6XrSEHNKw+Y77RoYGlSLyy5YjJxXp1nGkduiIoACjiuB8P6LfPco7KyIDk+9ehQxtGgU+ldFSjNa20PzvN60Z1ElK4/b3qKZF61YHSoZunvXFWglHY8dIqOMioDHzgGm3Vx5IbcMe9QWFx5rM2/8K+cr4yj7RUnuzdU3a5HODGGB5BqjkgHH61p3a7xntVArtO3rXDJOFRJbDtoYPimz+3aXLEBliOBXzx4jt7mx1Z4LhQpHIA9K+lrwLvPNeJfGCwhh1WK5XhpByBX6NkKcaC8y4r3Tj1bdg+1TwsVaqiZwvqKniY55r6BiRNId2eaw7pCspNa6t8xrK1NjvOKl7DW4kKZPtWfqa4uU+taVru25NUdSG64X61KKZo22PL69qqE4u+Kljyq1HCubnNOISOj08f6OCfSnwHMhqK3bbCoGOlTWi/Pk4rWKM5EjLzVa6zirR+/VW6+9VMSKk2cDNSOf9GFJcjhaH/49wKUVoEnqXvDEi+aVb171tS7VckdCa5zRjtm/Gt1ixWsWtTSL0LdtcbUK5xzWzp8paPFc7Cjhelb2mLtjrzsarQPdyXWqy6etNJp1NIya8o+tRKnC0Z5oQcUu35qkBW7U0daVzyKRDzQNEqdKSQ80fdFN70rCQAYNZusZgvre/wA/u0BSUY6qxHP4VpA/NTp4klhZGUMCpBB7g00DZ4z8brcKLW4wrKjs/PXsCP514NO3maq20DavTPtX038RNJZtM8tlLxqGCswzwex/xr5y13SZNJucMWLKBv8AQHPr9K97Kprlae58nnkH7VSR6R8B4/P+J8LE7fOi3AN1yOv+fevrqW9+x2Ls2FMadT9K+OPgHdO/xe0j5dqNGy+3Iz/SvrbxLDLdWUlrHIkEbqQ0rsOB9KeJbhL5HnUbSR4r4z8dXFjFLewyrJrOqzGG03McwRBtq4HbJBJNcv448La/4WnsfFdwzam93bMk7zwLLHHK45wrZC9sH2Nbmk+Ef7W8dzapcMW06zIhs96eYr7cZcA17daJIunCFhJcQkY2vAAmO2S2B/OtcPUhCOj1IxNOU3qj518D6N4q8aeINP1rVNLhEVlLF5tzHaLAhjTOeFwGJ9cV7FpHhSBPFUmvaaF0sGQ71DYjnTH3SmMZ6/NW/d6ignWzh826mI4ghyV6+2P5AVu6VoF/LD9u1ZQkgH7uBeifX3rWdV1E+pEKUaVnsU0i8q/UxjhTwfY12sCl7cMdu49Bmuegtd8pb07+9dHpa/uzkZI4FcFJe8zpqvRGXqdl9oU5GWBrIjsms5lcjnPJrrJlAJyrA+p71mThGf5slRk+2aVSnZ3KhUdrF/TWhnjGRtOOQavPaqyjbg/jisay8sSKVcH/AGT2rchbgc120anNGzOOrDlldCBWAXgHnipVt2YrntU6gMARj2FPHymtlBGLmypNb5UZ7Csi4jXPTnv9K3pZPl6/Wsy9jXzC4wCR1rnr01udFCb6mRKoPO3g1n3Sg5U9MCtJxsY+uc4qld87T74NedNHdF6lawtI7uL7LIu5d2SD6VlfEuS30nwRqNuFVYjGVHPXPatvR5NupIMcEGuQ+OcMsnh0RtuMZmyxXuOv866KC5rGVWTjfseV+E9cuLfVngVmMW5duPXocf57V3w1e3m1ZbJlwQnGD7VxFtYxwxB0tyGHCv3Hp+X61s6VPa3OtCUgLMq/e/CvWinG6ueNVtKzsQeNYVtrpDH0kBNWfBGonT5fMdTye1UvGc/mahDH12qQPzrV8EW0dxeCOVcrxXJWtyu50Uuh6TpevQlfNcEbRmq2oeJrN74AHOSKu22k2bRiPy+Mc1Rn8P6f9pxsGc15lSMLo6INkuq+JrDEfz8dKpeJ/EFi2i7RIAxSp9T8N6f8oZe3H1rE8XeHLZdL3qxyErFRhpc0bZ5Pqcm5mYdGJNUC5jQHNW7/AGqm0diQKopC8zIgHWvcavaxxHa/Du3M0xuG6AivQipyABWB4O08WmmJxgkZrqdNgeadRjjPNfb5bTVDDps+Zx83Uq2Nrw/p/wAqyMK6qAbYwBVSyh8m2AIxxVmAljXmYqs5ybNaUOVWLEKZYGtCIdKrwrzVocCuFyN7FmPgVKpqtCSetWB0qLjEduagnmCDmpJDxWLqk7ZIFY1J8quSWZL5AetQy3y7Cc1is7E8mq8txukEamvPqYppXMqk1FGo100pIWpoE/ibmobOHEYPfFXY1wK47ym7s86pUbY5V5pzClTGaVq0jEzvoIgyac52jFLHTH5artoF7IVVzTJ4crU6DAoc8YocFYroYt1BweKx5LdhITXSzpnNUpLfOeK8+vQTehK3KVhdNG+1jXQ2s6ugrmrm3ZZAwrR02RlUA1lhcXKnPkkd9KbNvdT45KqKxNSoea9qnX5tjqTL6NkU+qkbYqYPxXbGdyh5zTGJpwcGmtitUxkTMabvpzgVEwxVXGP30x35qNmqNmouOxYQ1JjIqtE1Wo2qkwZk6rFwTWBM6ofmrrr+LdGa5O7t8zkY4rSceemyqcrSLOmMrnjvWuLf5OlY+lRbGAwa6KNkKBa8aMd7noNldbYY3VIseBxVgKGGKDHirUBcxC6fu6Ioty9alkUiOmWxYkjFPl1C+ghAWvOPiprP2aAQZ+ZzgV6ROhOa8i+KlsJr2LqTurKotkbUno2cbFMxnVq12ZnhFZjw+XMqjnpWvboTGMiuTG/BY9jJWlVuVgrZ707aastH7Uxlx9K8VxPr1VRXKmk2VKc0hpcpXtBqLSleakjAJqXb70OJPtbH0NFEkY+UAVIageYKetR/aAa+sq8jVmfk2pPJIFqrJPzyKHbcOtVpzgGvnsww94txNYPUgvtsqEHFYVvJ5N35eSRmtWduSAax7kbZC3evyfPYyhVjO2p6lFc0bG7v3JwM1Qum27uOlVrS+A4dsAVHe3YmYhMhe7dK6aGMhXitdexk6bTKtzKO/WvKfi3PA0sUY5mHP0FdrreoeWXaPJA9O9eTeM9SkvAJxHg7ivAr9Uyek4YeCYlszn4znJPOTUmdvNUEkfH3T+VOa4YLgqfyr27kouKwJOKo3S75MVZsmDg1BefI+6p6D6gRtVRiqVxGzTj61fH7wKe1Kke6Yd6UdxyIjHtUjvVeI/6Rx1rSukw+KzduLkHNNaMJO6NqFmEYz6VYhk29KpC4URqrU+KVWbg1pFkNF0OzHrUcwJbPFPTaEzu5qvLKGbAqughtz0FBP7oUXPCA4qJm3QcUJ6BbUsaaR54+tb4cbMiuf0hS0nPrW3j5CBWUty0aNmwlAXHOa3ooGijXI4NYnh2IzXAXoBXT358sLAeuA2fauDGxXs7ntZI37exXWlwKi5qZV+XPWvGPsHpuSQ7SKV8AmoA+04FKxJFSwsxA2WNOjHz80xFI5pymgZPMRgY61FmkDZphfmgEiROtTK1Qx9akf2p2JZR1aFZ7eRCoaNvlcEZyDXh3jnw6kyXNvJCQUz5TfyBr3xV3IVrm/E2jx3W+QKuSuCPXFduDrckuU8fN8K6tPnjujyT4K6Yth4u0TVJ0KmaUxQIeoUDBY/Un+XpX1JcWMV9IPPJkAGdv8I/DufrXy1cXp0HXlNymXssGD+EMm7dj25x9a+qfDFyt5aW90vSaNZAD2yAf6134l8/LI+dw65XJF6DQWS2CWaxw8cAfKB9cDNInhGS8n3ajqdw8Q6RQ/ID9Tya6WydGOBjpz7Gr8cKqBsHbpWtKhFoznWkmZmkaHp+mFY7G1jVscueSfxrUuEVY9hGfUVKNq9AMVXuWz8uRnHNdllGNkcmspXZieUqStlSMnrWhpuzYQeue1ULhibkxrnjljWloqxmNssBmuOlG8zrm/d1HXi7lOOmPSsG7XNx5anhhXUSwqwcCRMAetcvqssdpJ5zsAB1JPFVXhbVhh5X0RVe0kVGMMhLL0z/Kq2m+ILiGUx3WSA2D7fWubPxO0K+1CWz0mf7a8ZKySQIXjQ+m7pmtDRAL6WW4dSA5OAR1FcqdpWid7p+5eSO6s9agkAG/n0rQju1Yn5s/SuMfS2iHmW3HtUS6nc2rhZFY+uO9dHt5R+I43h4y+E7RpcjHbFQSyBgRWHaaxFdY2tkjg1e3sV3LRKqpbCVNx3IrtxuB/OqF0ymNlqzc7uWPIzWddt0xx6+1cNVnXTQ22nWK8gkc4XOPzql4z1CwvHi06TZIrvlh17VneI5ttiQW25kVc5x3rmF8wFmaQt5LZ59T1ruwFBzXPfRM4cwrqn7ltWi1pOkCS7lhViCikfMchh9K5ee0ax18MsbIVyrbTwV7YH9K9M0ezV4pORuxnPXnFcZPbj/hKJGPzbc9a9WpDc8anN6HPaxCrarbKm7fIfm3dsnp7V2vh2x+yXCOD1YA/lXN69bqmtw7RufAOfU5rqtFExuo1fGwN29cV5eI/hs9Gm/eR3GnyKWxUFyC18MetLp0W2bIP4VeWFfM3sOc14zblK3kdS0RR1lsOgHpWN4wkCaOcn+A1rawy+elYXjhsaS3+5WMHeUUataHh95KpkIPqavaDCJryJdves2YBp8+9dH4RjVr1SOwr62hDmqRR5NR2i2elaTHtgSMfSu68PacixCRgM4rkNAi3Ou7pXfWUmyAKtfUYuo4U1FHgU4803ImuD8wQVZtowqg45quhVnya0IVyvFeLKV2dqVkSRVaC/KKiijqx04rO4h0dS9qiU05m4qbkkVy+1TWBevuY1oapciNSM1z11dfKeetefi8RGG7MpysU9TvPLBC9aj0RWnlDtnrWfet5kmSe9bnh1MKK+fp13iK3kefVm2zoIU2oKe3ApUHy0hGTXscuhzyFip9CrtFNP3q0jGwx60jnkUqUjDcabWgEi/dpD1p6DC0jU+XQshK5NRyR8VOOtBXIrGUbgjJu4/ao7YYbFXbleTTIFG7pXgYmLVTQ6YE8XTmpQ2DT44/lpjoQa66VWUNzpTJUfiniSqbOVpvncV6dLFxNUy9voMhrN+14bk1YSZWHWu6FZS2LRLJKw71D5/NJI2aqyk1spl2LDy5FRNLUaA4NMl4U1XMUoliK4G7GavW75rm/O2TcmtnT5twFEZpscoNI0LjmI1z0se65NdDKf3RrDnT9+TzXXF2gzKPxFiCGNYyehqzbQnlqis0LYBPFaSx4XA6V5nLrc7rkcK7Tk5qyNp6VERxT4xx1NUkDYki/gKiXapwODUzsuOTiqu758jnPpSY0Lc/6vj0ryT4jnZfRbm53d69anbfGQuOlePfE2My6jGwBPzY+90P0rGrujalqmc39+6X/HrXSWccXlDdjpXJrOsc6qysNta63DmPKkjiuHGz5YntZPQdSb1NiQW69xVSZrfPUYrndQvp1OFes9ryfJ+evL9qn0PpHgpW+I7KJbcnkilkgtz3Fcat9cjo9SLqdyB96h1I9iVhasep03kR54P608WyEfe/WuYXVLgHrTjrM47H86XPEHQrX3PpqSHceaiMOORWgy561GVr6idFM/M+YqjIHNQTcZ4zVyRap3QOK83FUHytFRkZs2clqyNSJHI61synB+bNZ13CGVvevz3O8B7WDSPRw9XlZl20DTuGJwPWrF5CnkOPM+6OlQBpIHCocjNTOpkt3XBJYck18XgXFV4xl3PTnG6ukcnclNj7iCK851O702a9fc4GCRgDgVseO9b/ALPWWxhf96cjOM15DJcXMlw8jTMMnoDX7rhIXgmtjgk7aHe7dMZifMAqZLXS3GDItcLbvdEAiSTFTm5ukH+uYV1+z8yOY7uLT9NVcLIlcz4ns443LQuCPaspb+83D981S+dPMR5r5pxg+4NnWeA/Clxr1qzxxu2M8g4FZvifSpNB1A28+5TkjBHORXc/B/xZYaHC1rfSCFCchz0rmfjLrln4h8RRPpzholzucDgmojOXPy2B23ucp9sSRzlhV3TNLW6mEm5ce9QQ6SZBuDVoWkc1qm1cAe9bum+hPOjRPh+BgPmXihPD8Stnev4VUa6n7MtMa4vMZBWkqcl1E5JmquiLjG8Y+tCeH4t2SwP41kNe3qj/AOuaRdSvPUf99Gjll3C6LGvaebZBtIIrJjXbHntU97fXNwu1x+OaYq/uCprWEXbUlvUm0cFpzt9a2Odpz1rP8Nx7ZWz61psuWb61k9zQvaHMbeXeOveuhkma6fzW7DArmbFQCQfWuyhtY10xpFA4FceMjzUz2MmmoVilt4pQ5xtpVNNbhs14aPsd9xHwOlOjbirFppWo3xBtrOaRT/FtwPzNbNj4N1mWRVljSFD95i2SPwrSNGc37qMamLo0170kc65IFIrV6PH4S0uztj5ymaXH3nP9OlcDqtqtnfyQK2QOV+laVcLOkryMcNmFLEScYlbPPFN70dKci5IrmsehckUYxUw5FIF+UVLGBt5quUwlNbkYHP1qtcJubdgnHSrqo7NhEZz6AE1IdJ1idCbfS7yQleNsDf4VvQpSlNWRyYyvCNKV2eC/Fizin17y2+TfHtJPqTxivoH4V3CXHgnSZOWZbdYyfQr8v9K8+8Z/CvxzreoW0tr4fuNiqrMzzJH83zEg5b1216t4O8LTeHNN0vQrq8sbe7liHlxS3S75XA+bavU/hXtvCVZ/DFs+KjjKUH70kdTpk0fDKQwPf6VuwOCnsazbTw7cx/fuoQvXCqTg1Nc79PmSOVgysCVYDr61rCjVpRvNWRE61KrK0JXZffhCe1Zd9cYYBCocg4Bp8t4rj5WAY+lUnYF8k5J4HvRUknsVCLWrMptSjtWunuW2ng/gBXGw/FvwymsSabJqHkyh9qiVGQMfQEjB/Ou41rQrfUoSkm4ZHY4Nc5beDrOzDwLaxSruyHkXcT+Ncb54vyO+n7KUddzQPiq3khLpcAggd65HxZeSa9s0/wA50tpsiUq2Cy/3R7HvWtc+A3urkywTvbbvvKoG38q09E8B29k5muLyWeUevHHsKGpzZanSp63Oe8O+F9N0ywFnpNnHBGxy+xcZNdnpdkYYwNoJUAcVoxWMNuu1F6dDUwAT5fl98Vaou+pjPEcysiNMqCriszVtPjuAfLkMb9iKvXF1GmTuGO9Y+oa3ZwY8y4jX/eYAUp2tZkR5r3Rz1vIw1f7DqSeXMf8AU3EZxvA/r9a6/S/OwYZxllOM+o7GubvjDqEC3ULI5hkR0ZDnqcH9DXXRR7XjboSmPyrnitTecroLpAynjt2rJuVwNuMfWtidhjk59qyb9hsbke1TVQ6Vzg/iLeR2OkrI+QpuI8kdvm61V0vyrmKQJL5mWyT3Ymsv40XSx6TbR7jve5DDHooyaq6ZrdjHpaXH2WSCQL8rpjG4Docdq9XL3y0te55OZLmradj1LQ8LpzuzHO3nj2rgXYy+KbgLjBJrZ8H+K7K9s5FZmU8gqeCBj0rM024tZvFEwjOSAefWuupUXvHBCD0KWtNGupxK338AD610emB1miPGM9vXFYfiWGH+0lc4BADA+4pmj64sE6rcZA3cV5mITdJ2O+k/f1PSdEmZrra1bs2wRDsa4bQNfsUvQ8jhV963r/xBp7SRqJVAJ5+lePGMoyd10OttNKxV1Zg12gzWR49YLpDZ/uf0q7q+o2HnpIsi9RjnrXNeP9Ut7rT2jt5Ax244rGhRlzx0NZzVmeUvH++JX1rpvBfN5jGCK51AUkIPWug8E7m1QgCvsMG/38Tx6/wM9e0GJginmuohkwqgVkaLHttlHtWzZxlmyw4r18dV5meXQjZGhaxZUM1aMBC49KoLvPyqKtwrtX5uteZJm9i+rDbTd/NRK3y0BuahyFYsq1R3M4RDUMk21etZN9dGTKg1y4nFRowbZDTZW1GZpnOKyroHvmtJV4J71SvR1r4nHYt1Jc1znqow71iDgHmui8N5MQrnJlZ7geldVoMe2MVvlCcp8x5s9zdj6VIq0xBU6V9SokDH4FRLyasSj5ahQc1pyg9x38JpE5elf7tJbj5qGtRdSyPu1E55qVvu1XflqJItj0GakxxTI+lSDpUuOhUSnOnNQbdr5q3MQDVeUjqK8PGQSdzeJetvmWpHjzUFi3Aq8elaUkpwOmOxnTQZqrJCQK12XNQSR1EqVndGkWcpqzSRAsM1m2mtmOXy5GxXSazb7om4zXl3iYSW07suV5rL2s6ctGdMGup6Xa36TRjDA0s0uDmvLdE8VLCwimkAPua7Gw1qG6jG1geOxrrw+bRvab1PThgJTjeK0Ojt5d3FOlrPsJGZx3BNaoXccdR3r2lXhNXizjdKVN2Zk3kfJbHSptMuMHFWry2VUbr0rlbG4kjvWRpCQGwM1k6nJNG6p88Gd2Zcw1XjVZCWzVa2mLQ8ntUtgW3Hd03V6bfuHDGNpGhCoX0qVrjZxjNREEjikKgCuQ6SVpyR0qF5nY8NiopWJ4Wo03Bjk4UdzWcqnRFqIySRt3zMQKVJnZTk7B/OmpG0o39E6/WsmS8nuNWSzhUhB1OK543crs1tobYO2Jm3dRkk968q+JbCPVreSJs7s7lxXq+pQeTp55wQOteI+LLhbnVZJgXDRDa43cE+tbVN0gp7NmJ8sl2TjHP1zWxgLB7YrESbzLkHHIrUnl22/wCFeVmL0R9PkK1Zkag/7zFUmb5qddSbpCc1AzV5SR9SyQNTt1QBqN1AibNIWqMtTd9Owrn2CD60x+lBPFNc8cV9oz8gIpXAFUbiTJqxMfWqNw23oMmuHET0Y0VbjIJNU7huPWprmZhnPSqQffnPWvkcwhGd0jSNTlZEUUsTt+lNlS48ohIyB6kVKjKHHTg1bmulRAFw3FfmdbBRoVpSlO1j6ShV54KyPDPi1oTWkw1NFB3jDHGcGvJ1CiT2zX1jr+jx6nZuLiPKuDjjpXgfizwodNuZlGBhvlPqK/S+FM7ji6X1ep8cfxXc5sTRcXzIxraW1jtCWA6etZclykkxVeRSXWn3GcBSR7GprDTJU+YrzX2Cjrc5b3EVOQatKF4qcWU393NRSQyRN8wxVoll22YBMVSuWzcgAd6lhkPSmJta9UH1q0iGbmmkqOauzxK659adaxqqbj0qOadQCqg1diDNnTy39qq6jeC3TJ/nVq4Lu33Tx7Vn6lbNcwlCuakop22tRzSeXWjGwbntWLY6K8M28r3rbjhKgAKaLNDQrKuakCDGaY6suMgilR+OapCZpaRH8+Vx1q63BYH1qpoUn7zGe9dL4e8M6r4ivDFp8BMe795M/CJ9T3+grF7miWhl2Qznmu80HRdcv7MJDZSCOQcO/wAox68123hH4d6TooSafN9dg58xx8qn/ZXt+NdgdkKbVUADoBWU6Dqqz0R1YfGPD6xV2cPo/wAPYxiTU7kuf+ecXA/PrXSW3h3RbPHk2MAI7suT+ZqzLqUKJvdgns1ZGpeI7OFeZ1x/vURw9Cktip4vF4h+9JmuY4YcHCgdgKpXurQQLjcqmvKPHHxHGnuXt3EuTgIDyT7etcvLeeMfEiCSZ30WzbBLEAzFfYdvxrOeKhHSJ1YfLpz1ker6p4msVJVpgWbgDuT9KqWXhC81yT+0JZxZo4wqPGS2PXHauj0XwjpOn2RmsLVBcvDlJ3+d9xXg5PvVGfS/ENj4QW/1LXbxr8Tpv8l9saKf4cADPbNddfD06UHOunJWvoYYbFzqu1Cag00tdW7/AIElv8NrLjz9TuH9Qkar/PNaVr8PfD8eN/2uY/7UuP5Ck1HxNf2mr3FvDpv2qCOFWTy1O4uyqQCRnAO4jOMcdamGueIjF5raGtvGYmlVnydpBIEb5ICnjO7pziu+GW4ZK6gjxamdY6TalUf5fkXrfwf4cix/xK43x3kZm/ma0rfRdJg/1Ol2a+n7la5n7T4i86e5lu7aEMENuWlRUKA8krvOCRjPDY7HtQb67AgWXX4dvKsiOztN8xzyACowOCOfrW6w9OO0V9xyvGVp/FNv5nZpDHGv7uJEH+yoFMmzjqay/CkXlho/tEtwqRKodsgMMnHBJ54x24FO8a6hf6V4a1DUdL059RvbeBnhtl6yMO39fwrSnDmmorqYVJ2i5M5j4q+PtJ8CaMbm6IuNQmBFpZq3zSn1Poo7n8BXzj4f8Yn/AIT6Lx342jl1KSMl7eBG2+WwHybR2Uenvk575E11deJPF8Or+LLqSae9uo42HQqpYDCjooAPA7V6d4k/Z910eMwljcjUNFcF45HYI6DP+rf/AOKHX0r9GwuCwGVU/ZYqXvzTu/Lqk/6ufG1sXisfPnw692LF8P8AxI1rxdf2mpXmmJDeWV4TpfkTOkUm8bWSRc/vCOMHjqa9P+Jt/NYaTpd1Mqxzs5SRA3AYqCR9MiuK1z4J6fZ+H7jVvFXiB447OE/ZrSwQJHG2PlG5uWOcdhXH6tqmp6jZZvb2W6e1hhjVmPRVwv5nqT3NfD8U4zL3CNPCfrp9/wDVz77hLJMwxCq4uvpGH4vt9x2a+JTvCtJgN1wa0dG8QR3U7APkKdoye/evMtItry+imjVxvYnB9sVXsk13Rb8p5EtxldyCPuM8/WvhYt33Pp5xjY93hvN+MNx65q0sy7STj1+teLD4peHdNIi1PUUspv4o5sqf5Vp23xU0G8g3aXeR3Wfl8xWyoPet4qW5z8l3ZHqy3ik7FOM0ya9RQG81FwMkk815fY+L7a+u1WW6Dueiqen4VNfalfXExt7CzllY9Nqf5xWsfM3jhkdlfeIMgrCRtB5Zu9Yd94ivpLjyLXMshBKrGuTWVo+k6pcSM2q3EVmqsVaLOXGP0rasfCv2XxZ/wkemXVxa2z2q28sGdyzsCcPzyCM9sVqqbkHuRdo6/kc9qsOr3Bki1LUJraVo8xRREA5Pdq5TSPhxDq3iFbrW7iW7kTAClm2AeuM16lrVtDFvkl+ZhzljljSeHIgrM5yxyDk/yrGo1DRI3ajGnzXu/wACxaaPa6bHDb26KkIwCo6cdK6IyoVT2FU7kb404ILc1V8xlBV2AI/WuKT5XociTlqy1cyqGbH51j6jPtRmNOluOGOQT9ax76dp3jhGfmbn6VjKVzqhGx5T8c7gefpEUj7UYSMR3PI5rmtLvN6m3VTsPAx3H+Ndl8crcmfTtsauvlurZXpyMc9q5bSdLuJYopUVE+TlkXOD3zXqYWS5EjycXG82zW0lCzGFV2yqAp+bk1fgu4dGm8ycgyKudwI+Ye9Y9rBPBO5ineQ9XVl5U56Vm6jfTSakIbjbKvQDpkeldUu5wI3bnxF/aDNOFO0d/StXw1bDXZAflUDgVl2lrAtl5kFvgY+ZRWv8KZnk1SeAsqJHjHHIYk/4Vx4iXJTcjpoLmmomxf6KlqUBb5M4bHUGqWoWojiKxswOPvZ5rd8TLcR37B2UxqoJIHUmsqS8gZcHBIHOa8720viOtwWxiw3AVTG8js3Yk9KzrzUbe0J89mPoDWos9obk7lHNY3i63t5rQsqDOK3p1JOSVjOUEk2Z/wDaFrNMzKqnPeuy+HdurXBmxnJrzCwjAcKIx0r2b4WwK1ursOByc17WCaVS7OCvdwPTtLG2FeK2Lc7QMiudTVLeOUR7gCO2aunWIVH0rWtiVKRzwotI6OGRe3Wpw4rlI/EFqDjePzouPEUIXKuK4qmJjHdnVSwVSr8KOokuFXjiq8+oRwj5mFcZJ4kUtw1Z8mqTXlyME7c15uIzKMIto9Gnk1TeeiO4nvxKvymq0ZZjVCwDMgrWtIcV8bjM0q4ipY82tRUG0hwX5az9R+VDWw68Vk6nyCBXNK8tDy66sjJtoy8m4jvXTaPxgVj20e0c1u6WOBX1eU0eVI8h7mqvSpVpkfSpBX0kYCsEo+WolHBqZuVqJuAa05Qe4wnnFSRDrUY5NTJwKhx1EtyQ9KhI+apSeKj71MkUx6LTyOKSOpCvFTYuKM65+/UEnC1emjGc1WuF+WvDx8N2axQ6wfnrWoDxWNY/eP1rWT7tc+Cm3A3iOpjCnUjV2PUtFK+j3RnivOvF+n71f5exr0ycZU1y2v229W4rlxENmjZPQ+a/EUktlq23JUZrvvh/IZFRi5IPbNcr8YLJrd/OjU8HnFY3w18TSQ3Ihlc4BxzXXXyyGLoKcV7yO3DZlVoLlvofUWkQxtEuMVqiEqQRXF+GdaRoozuBBruLC6juEGMVvgoqMVB7lzrOo+YidA0bK/NcfLbBdWaPrk5ru5oRtOK5WSF11VpCvy4wK7qlO9rl052TsX7WPy4wKvWyr2AqGOMlRx+FWbSF8nOMV2ufu2OZLW5PtzjHApGXAwOTU4VQPU0jqFXPesbGiZUdCPc0wQmaUKw+Udcd6mkLbemTVyzhxHnuahU+YrmsRPCpiKqAB0qrZafHHMZdo3Zq+4KtgVJGu0VsoK5PM7GZ4hZlsJP9014Jr6KZZ5N2WZ69s8e3gtdEnkPGENfP63n9oE85GTwK5qz943p/Civa4+09ehq5fzfueKm03w7qFxLvVdqk962JPB11JH80p/KvFx802kj6nJatOkm5uxwkjktmmbhXR6l4R1CAFoyJAO2MVzt1b3FtJsniZD7ivPTR9FCtCprFibqTdTc0UGiY4tRke9MNAY0DZ9ibaik3elWiOKjdMivs5pn5BczpyeSay7xpsHAwK25oxg+1Z1yp56gV5GMuluJzRzeoXLQr+8yAe9Unv0jTPmKPxq34hjbyjhQ31rgNQ3m4ZTKVwPyrx8HgpY2u6aODE4n2MeYt6l4kzrEdvHIVhzhmHc13ej4eFX4Zcd68iv7WPyGK46dc85rsvhNPPeadJbyXrStE+0g9hXk8a8ISwdOGLpa23R6fD+bKu3SkdjKXlkKR8gVyfxA8OR32iTSAYnRSy4HU12/2dLTMhl6+tZOrXUcymKMFieDXxWVyeDrxqzlad9rn1U1zxslofKOo3F7aStFcWrhlP6VBFrEqf8sXr1/4ieGUlgN1HAjMv3sjtXmF5p8MJ3Ko29wexr9qw9WNSCkeIncq/wBvSZA8l6l/tFrgDMZGfWq7wQn7oGfaiIbTtrexRoRcgGoXO27UgnOaswAbBVK4b/TF571RJ05uGW2znnFc7f6y8MwT5yT6CtJpP3e3Nc7fqPti55ok9Qii0Nekx9yT8qYddmz/AKuT8quabaQyqMqPxq8dNtx/AtCCRkDXJGH+qkqRdckwP3clag063HO0VFPZQ71WOPcxOAq8kn0psSIV1Jpk+63410PhLwzqviMj7JGEhL7fOkOFz3A9Tj0re8F/DLUNQlhutZ/0CxDhmiYEyyj02/wg+pr2HT9MtrW70ia3s0hg09JM2+7gs57H6cVHOtkzTkfY4Tw/8NY4dTjh+1S3YiO65JGxB6KD1z/SvVbOG4s7NLSzjgtIkGAsKYqCC5uLIOI4oXVnZz1zyc9akXWIWPzKYn9GrGLS3lqa8reyIrmXVLZt8N1ISOqv8yn2ovPFFrBYNJMDHOByh6Z9jVl3WXDAgn0zWdrWj297aOkkQYMDkUnKpFPlLjGDa50eL/EzxVqcryXNreNbwE4yDli3YKO9YOk6T4tvsSaxqX2OI9Y1+eU/0X9a0fEvgnULfxjbNcTNPpcb+bGW42bf4CO5z3rdlk+avKr1ZXPqsDh4ThdrQqaZomm6fL58cJmuf+e0x3uPoT0/DFa8U48oqfSqJkz3oD81yJu9z1PZpKyR7t4Zm8/w9p83Utbpn8Bj+lVT4T0GSV5Li1luS7b2E1xI4J9cFsVV+HVx53hG05z5ZeP8mP8AjXRK2WHQ59Rmv0LD15KkpRe6R+Q47Dx+szhJbNliARwxJFHtREUKqg8ADoKW8t47u1eCVmVGwSynBGCCD+Yquh2oFVcFsl+ByfesLxjFr1zbwx6ape0MY85FxuZsHg9yCdoI9CexohLnZk1yo2bfw3pCTmc2xklyTukct1Of5itG20rToW3RWMCn12AmqfhXzh4fsVn371iC/P8Ae2jhc574xWylEmwSQ1I0jUJGiooHAUYAryD9prxJqGheGra3tb2C3hvWaOZRJieQY4VR/c67j9B3r2FuK+Uv2k/7Em+IsmqTX9zcrbxLBLaEfL5i/wAKHPTnLe+a9vhzDKvjo8yulrtc8vOavs8K1ffQvfAv4RyeLFg8XeJGZNK37rW3jOGuNp6k/wAKZH1NfUQ4AGOBXxf8FdU17WPinoccd9c29gt4m+3imZIQg52bQcHpX0r4o+JGnaJ4ug0XyvtESD/T5kOfIJ+6B6nuR6VrxXVnHF2q1E+yX2b9PU6uG8qr1qCjQotXV/VLd+nRHHfHHV9UufEqaD5KpY28azITyJCw+8fpyAPrXmuqXca2VxaQIg/dMzEDuvzf0r1n9oe2E/hzT/ENhIjxhvJeVDndG/KkH6g/nXjWh6bcXhaRiVh2OMn+IlSMCvz7GKXtmt7/AJH7fkEKNbJNFy2TTX94u+C9QieUYwrqeQa9Geztr6GKaMASIcgj6V4Not+YblGRgG469xXqXhfxAsiKjHB9Celcq0PjKkWyTWfB+i6tvg1Cxgl6kFlya5rwx4E0rw14glOmxi3E4wyYyre+Oma7+6mHnJMo+U981U1q186ITIcN1BB5zW9Oq4qxNNpS95XLVtotmYlJhkRicB1iGP0rod00aKqIEwAGZYwuSO/PSuAttQ1a3balyMrwA9aY1PVJoz5rxjjs1dcKke5vOnGdtEb8S2MdybhiJJWbLFuST7/lVm+8QWtvZlRh2PIAHeuOluLdTunvIlYL90NmoE1CBseTA8jA5DMOg+lKWIjDYt04y+I1F869uftV421M5RO4roNMC+XkKAvasXTrW5uSsk3yr3HrXRRIqRqF4xwOa8+dRzlcxqSvoPMnzA+nSs29fqcgCrbyIXZcjKDn2zWBrN6sXy7s4rCoxU4kVzN8x9O9GjQmQtdSDg8J9KyoZJLycW6Hg8yN6Cult18uBVUAAAAAVkjaTsrFCfS7PUtSWK8t1mIjxGrdNxP+FOv/AA1Dpem3Ig2yQ4+cHpuxz+HAqe7UxOtzu2+WwYnrwOv6Vi+NvGszRm2jizbqP3W44Dk9z+tdeHjJyujgxMo21POddmWK/CQqfMcnLkYyP64rFOlPd6ks8kgEe/PvjNal1dJPK0s+TK3Cse3/ANaqhNwkw3yFBxgA56167TseTpc7g6Xs0YC3UHcnIHr2rjfB0l5pviGVm3Rs5AII612MTXlloMVzuZ5GwApP8OayrOa2nuRNtAcnj1rixC/dtM6KD99M767EF1p+6VwSRnJ65rlbjTUjYybs+9SyTTYVd2Fps0xgTdISVxXhwi4vQ9KUk9zM+xwmTKrjnmn+ItNhbSgYiu7FW4ry2uQUGAfWs3xJDP8AZx5UnA5wa6KKl7RcxnNrkdjD07w66OJZGBUc10Flr66PC0MeOPesNtSuktDGW7Vx+r305Zj5hOTXsupyrQ89Ru9T0vw5rVxq+quFY/8A1q7fUpTaWD7nBIXJOa8r+EErm5Z29CSPWu21e4a7meF3+UDkZ9zWCld3LsRabNJcOztIeT61ceWbO0McVnaTHt3EH3FXmbBDdc15WPfvI+vyNL2TJQHyMk1v6BASwJGa59S74IrtPC8JaNWYV4eMqcsLm+aTcKR0FhD93itaNMCqtovzdK0FHymvn6MlJtnw1bVleT7prFuvnm4rXuXwjCsyGPdIWPNehgo+1qJI8fGaII16A1saeu1RWbgbxWrafdr7vL6dmeMjRj6U7ODUcR4pXr2lEbJSeKifGKchytMk6VbjoIatTx1XSp46yaCI4immnNwKbHyazkiyaMdKlxxTEFPNS0axWhXmqncfdq9IMiqVz0NeHmStG5pEisz+8/GtWP7tZNp/rPxrXT7tefgHeJqhD1pDTjTWrvKI36Vj6pGGU1st0rN1FcqaJK6NFseLfF3TxLp0hC5I5rxHTNPuI77zY8jntX0n8QLdZbGVSueDXiuFsrk8fLnvXuZKnJcplVaSOw8E310pSGRjkV7B4cuJVRcc15J4M+zzzoSwBr2TQIY1iTawPFduZYGNKakdOClzxNxroiEs5AA65qokQkl8zqp6VJfSbIgu0YJwSelT6fHuiHzrn2rxni06zpLornpqlaHMSRQ4HJNTINvQEmnGCQdG49MU7YVXmurmfYxaQn15pkpxzmnFgBmoHJfjdWkSQjVpX9q0YVKriq9gjD6Vd/Ct4R0IbIyg3ZofhalC0kijGKqwkzyT486lPaeGLnys5K4rzX4YWDXUazSdK9Q+O2nteeHZYYxlj0rj/h7ZyWGnKkgwwHNeHjKzpykj1qNPmhFnb25t7SEYUZFQ3GsJnaoXNZWqXhA2KeTVOBCQu7qTzXirmk9ztskbS38E2fMUD3rH8SaRb3lsxCKTjggVMYefl9a1ra2LwbT6VMqbbN6NZ0pJpniOoW7Wt08L54PFQq1dl4/0aRJhPGvfmuT+xTZ5ppH1NGspwUiIkVG2M1aFq4HSmm1PrinY1ufYvammkDUtfaSPyFleUZNZ92taMpqldHg4FeViocyMJswNTVSjEjIxXlWtu6ajIAMAnivV9TB8tsdxzXmXiSxaW+EiMAemK14cVsW2zys1TdHQwrhnaFuiiur+C+lkW91fGQh5JDjB7VyWswPb27BiSQK6T4I3kkFjOsyMIzISrGunj2tFYHlvp1N+FqTVZtrU9M1GzneHKyZOKy0tY4l3O37zuK0bnUCy7Y8Y9ay7lZjmRjgGv53xc8L7W9K77n6TTU+XUytTjhuxNEwDKcjFeG+J9MmsdRurcw7I9xKnPUGvb7hvLujjpXI/EqGMaY10V3EDHTJNftOVyaow7NI+TVW1eUfM8XlTY5GeKan3quXQWRAyjay8Y9aqqMEV7Z2mhbfcFUb/ABHcqau2x6VT1rb5ikdaYFt5cgYPasi8Ja5FX0bKj6VQuv8Aj5GKOobGxpedgrXjII7Vj6W21Bnpius8DaT/AG94ltNN6Ru26U+iDk/4fjVqyRL1Zd8K+EdS8Qyb4V+z2YOGuHHH0UfxGvWPCngnStDUSww+ddd7iUZb8P7v4V1Fra2trAkUaJHEihUUDAAHai5ulgUu0bso6lRnH4VhK899jaNl8IQQpznj696dJ5CKWZlUDknNZUmvWLA+XcxnacEbuR9RWDrvimxhtZFMq8gggmi0Yo0jGcnY7JfJmTMbq3HY1Vv7NZImG0HivG/ht8RbP+1rnw3d3aCW3kLW7l874yc4z6j+WK9Xi16wnUwi4VpQM4U5x9fSpbjOOpq6U6U9DKtrqTS5gszOYN2FZjkr/wDWrr7a8S5gG0g8dq4bxTMr2E0SDLSKRu9Aa5z4a+MpDbQWGpLLb3ynYY5BguB0YeoI5zWFKpyvlZ01KHtY8y3O58WaetzCyjOT04rzi5gkhmaORcMK9UnnW4hBL7d3vXFeLLdY3WYYHO0+9cuLo9UejlWKdOSpy2ZzWKQ7hVjbz0o28815p9PdHpXwluC/h6eEn/V3B/UD/A12SOVNeefCaba+oW/qEcfqK62/0z7XefaDezRjyxHsAGFw24MPRvevuctkp4WHofleew5MfU9b/ejZ86BNzO8SkY3Ekd+maF1SxUE/bIiBnOGzjBA7e7D86x7LQ7OCB4FeZkdSp3sCT824duSOxPSpbK0sLadrWGwbazMGYkkcgZ/RR+Vd1keRdmnda7Y2iytIZW8pir7UyQQPT8Dz7UW/iS1mhWWG3uGUzLEcpgjd90/Q010037T5sqWpmfjc+CxzxgZ9cVHOlzcyRSaXqMEFuv3wkYYMfqOnb8qmyDmZPY6zdXl00I094VUpuMhPQjJwfb9a8z+PvwwsvFCN4mt7qS1vLO2YSQxQhvtIByO4+brzzxXqNjHJArebcvMxxyxOB16Z+v6Vxfxd1zTbDTrWzntDe6hJMs1nCGYBXU8OcdQCfu960p4urg26tGXK+51YPAxx2IhRnDmTe3p9x4D4aju9F1K3uNKf7I9u25JQuSp9cHqa255o7KKS8vGaSR3L4Jy8jHkknuc12Oo+CvEcmkyeIL7Fxfsj3E1v/GuBkAAdWPoOnFVfCPhbRPE2kjxJfpdwx2HnDUrWWYgfLHmMpwCoJyDXzs6Vac25O7euv5n7PHOMBGiqkEuWNovl6W2j006LoYeh+IddvtCv9HuZEfRrrafLcZ8sgg/uz26c9qztQ1dNsdrYkLCjAEjjIB6D2r1m78O6U9hrOladpMdvPBboFubqNmt+YVLKrBhsfLDGc9uK5/4oeH/DtnoenzWc+nRnTCLW6WBxvlygO58d9wYd+ooqYeqo/Fsc2DzvBVcQoRpNc7/Td+b0R83xXMsGr3Nm0ZJt3ZVfHUAkY/Su00HVECq4boB8wNe96lounw6HaBLWNIiFMiqgAO4ck/ic14H4/wBEbRfE102m/LEx3iP+Eg+npzmuKa5XsfH99TuNE1dZY/KeTPfBPNdJYTqyeWT8p6GvFNK1vYB0Ei9VPBFdboXiaNpEimlwv8PtUpESR6DdaZHMdw4PcgVRk8PyNhVuJAD6Vc0fUopMRtKuSOCTwa24UU4ZSGX9aVibtGBa+E7VHV5GZmHcnNb1npFtb/NsLemRxVpYc45PvUjK6rt3Y49a0UUhOTfUAqgfKoT3FPUADd2NVvlVSXkDeu3rVS+1KOEcdSOATWc3YpQbDVbpUVue3NcDqV891fskZJRDj6mrviLVWmf7PCfnb7xHYUnhjT1klEu3KKePc+tcknqdMY8q1NrQNP8AJtwzjLty5/pW0sfHToKdDEFQL3q3DGu3b+dXGJzznczb2BJbZo5RlZFKsB6EV8mWnia60bxre+FfFF1cSxWdy8Mc0jZKDPy59iMc19e3a+oNfJ/7XHhs6f4osfFFvGRFep5NwR0EifdP4r/KvTy2cfauEtmedmEZOnzx3R29zaxrhhIxXG4cDGO3NZUTG5uDEVIXd0HUisn4Ea7FrEJ0K+mBnRM2pc/eXuufUdq9eh8Jqu6bC7vpzXVipOjNwkceHj7WPPEheSGHwsQ0mWWHapNeaWmoTR3u5CTsPAFeqRaQZj9nkUhOmMVFJ4Ht1kDqg59q45VYtWZvGlJM5iHWHmi3sCpA71RudcaYmHd2xXW3vhbyxtjjzWdJ4LbcHjXB6k1jy0zX94c3HqUsTAAHPrWks9xdQjeT061qp4WkjO5lz+FSS6ZMsZWOLp+FaJQvdEtStqcfrKmOFlXOTwK5O6gZpCCe+MV6dPo7SRHdCS/0rBu/Cd4z+YquAegAq5SViYwkafw3hW2VsddvNaV2zC+kfOAQO/1p3g7Sbi2kIkSTG3+771d1yxk3yeXGfuj65rJSRfI0RaZIuwKpGSK1zbS+SG25GKp+GdDlWFbibIPXBro3mja0EagZAxXnYxXkfTZRV5KVkZmnL5jhfevRvD9uEthx2ritGtw1woHrXoWnII4VX2r5fNaijGxnm9Xm91GjCuMVY/gqCI8CpZD+74rw6MlZtHzFRFG65JqGNdoNSTnJNRSNgV9JkdNO8zwcfKzsNX/Witi1+6Kx4vviti1+4K+5wMNTy4stqcUjU3NITzXr8pMidOlNkp0X3abJQ1oV0Gp1qyvAqvEfmq0ORWLiOAyQ8UsHWiQU+FcCspLUtLUmFI/SlFIxzUyWhsRt0qhecZq+3Ss2/bArwM2dqbLgRWbfvfxrai+7WHYcyZ9624/u14+WSbizZCmmnrSmmk816nMh2Gt0qhffdNXnPFUL0/Ka0bRRwPjk4tJM+leIaqQ9ywbjnrXtvjz/AI9ZPpXhesyYuCPevpshhozhryZseHp2hwythhXp3hXxJJGqRswPpk15LpWWiDd66jRpNsg5xX2UsPTxNFxmjnw9eVGorbHsYubi+kjk8wLGP4AODXQ2EilB2IrjfCNwJbfy25xW/FdfZSW+8q/e+lfj2cYpZVmDhU+F9T7ihD6xQUonTI2VGealGMVmWl1HJGHjIKn36VdVgVzzXtYfFRqRTTucVSk4uzFdM54qlcRnJ7Vc3++aiuCpX3rqU0zOzRLp7bo8cbquDgVlWLjzwvrxmtKTCnG7r611wd0ZSVmO3VC2Wf2pQcngigyKGxTuCOK+IGPK/ecjNch5sccJK4HFdr8QojJZllB4Oa8m8SamtnasN2Ca+VzObVdxPoMEk6SLSTfa9RIByq1sLHyvsK5XwZKbkvMe5612IX5T7CudLlNHqxsTBrgLXQWIB2VzNln7Ux9K6TTCSVq4u7JkrIp+LNNWezcle1eaSW/zlduMGvadUjV7Ns+leWapGsd9JgAc+lKcLSPWyyu3FxMf7CD3phs9pI2g/hWpFlmwelWBbrjrUqDZ6ksRy7n0DnI4oBwOajifcBjpTy2OtfYSWh+WSGSYxmqN0cqcVekYbcVQuOuBXBXjoclQybxf9HdvrXB6yiicy7D15rvb7hHFcN4lBwGHXmtMnlGFexwY3WBxniG6jLPtOOOc9q6r4XzW11oS7XBwSCRXmfji7mSFxGB83U5rD8J+MNU8OBo7eIzq5zsNa8V5XVzWgqNLc9bhem5YmMFvI+lJ9lvIp3ArU2qTLJbgRr24xXidt8UpPMV9S09lRTyEPNdXF8TtHv8ATybBXMrDaFI+79a/K63AeZ4CslUp+7JrbU/R82wNXLqKq1tu5oSTH7RI0h4ziqHilPO0KYE5AHGKTTJzcwGRyDu5NT3kO6xnjHIKnH5V+kRwnsaaVtj8zo1XKtz9zwq8YLK0e7OCe/eq4k3fLxUuqRNFezIRt2uRyarRfezW62PeRpQDCjPFZussfPXNasQBiFZOrf65QfWhgXIcFR9Kzr1gLkVoL8sYI9KyrhgboZ9aYzYsWxEten/ARd/ia7m252WuMntlhXl9ov7oV7L+z9YkWupagy8M6RKfoMn+Yol8IR3PWC0kj7VXI/Omm1ZDvVjGf9k8ULarMPmupo8/3GxVLUNDmbP2fWLyP0G4MP1FQk7XsbQttexR17R9FvCX1C2hklIxvUbW/Mc15r4n8P8AhmHcVst3P8UrEfqa6nX9E8QCNvJ1kEjp5kGf5EV5rr1rr8LSfbtRtyi9dkRB/nXNVqW6Ho4eH944fxppti1wi2duqS5yPL4I9+K9F+Dd9Fa6A9owAuVlLSEnLNnoSe9c0vhLUdSTe87QLgMQp+dvqe34VB4csbzSfFDwaepMUMf+lM5J3sfujPqOv41hCdpXOqVpRse06lL5mkTTRDdIqnArkdRmkaJNNlAj1G2hV4mHAlA5yP5EVLBr3lQsk8cuW4YKhPP4VieJJLrUpoL0K9vPbrtQngsPX2qqyi1dbl4dunLa6PSfBWtJd2cYkYNn881d1bRV1XU0hnLeRsLjDYO8Hj8uteVaJq0tpKbxQVUN+9C9Fb1+hrvV8XWstpFL9qRJUwQxPT61tCpCcfeMquHnCd6ZSu9OuLO/ktpIyxTnIHBHrVaXYG9DU0PibTbjUZry/vJGgUbUESbi30qkt7BrV9JJp0MkNvu4MpBZvy4FedUoJN8ux61HGaL2m50Pwtnb/hLbxOQgt9ij1PDH+leh6vDqU8ca6dex2hyfMZo9xIxxt9Dn9Ca8+8LWQ0nWodR3N5bE+eMZJyuM/wAq9BTVdOcZF0uPcEf0r6PKqkYUOWT1Pjs/pyq4r2kE7NGYNG16RlabxXcJg5Iht1UH8+3t6fnV8aIJLeOC41XUZVTbk+aFZirFgSQM9T+IABqvqHibQ7Bl+0X4Ut02xs2T+ArIv/iR4bs13M17INwUlYcAZOM8kcZr0JYqlHeSPIp4DE1FeNNv5HR23h3R4JI5Bbu7xsGVnlJIIII/kPyrTsYLWyi8q0hSCMnJVBgZrynWvjVpenXlnbrol9Il25jSZpURAw5wep5HSrafEjVLqXbY6LbJFn5pZZWYfhjGaxnmGHjvI6qeS42e0PyPUzJVW5t7Se4huZ7WGWaEkxSOgLIT6HtXm17408SBfk+xxcdViJx+ZrmfE/jnxJBYmf8Atia3UDMjIioFH1xWCzXDyfKrs6v7BxlKDqXS+Z7n5hJ4z+FeY+KvAWrf2ZNb6Lrzobu4zeLcS+WrxckA4+8QefevnLxJ8b7yxubwQ6pqOqh9vlh7tgEPcfSpfCPif4m+NsSQWtnpmmDlru7DMMe2TyaqviKcoXktPWwssrYvA1L0GtbaWunba57Hofhu8sxez+JrqxvGNwojhuNTH70DIMh5PH3eOvFVtb134dt4nGj6zrmgJah41toLLzXnmlOPkOBhRu4+mOleI/E/4jJodo2gaTq39q6iAVuLxUCxx+ygdT79q8h0i+uYtbg1iWRpJreZZgWOfmBB/pSw1CNSGkfvPRxfEOMdVyckm/5em22u5+krFLzTfJYceWFIryH4j6FdRzCeRvNjA2Bu/XvXpXgrUYtW0u2vIsqs8Yk2sMMMjOCO1O8V6MdQs5YVRn3DhQQOfrXl4mDlC6Lp1FGo4vY+ZNV0ssS6/eHQ1lh5oHCyBhjoa9N1bSZraYw3EGyUHlcfe9xWHe6NFcIcLz+RFeepNHVYoaD4lu7UCO4Bli7MvVa9D8OeMoJY9pnBHT3ryu60670+QlVLJT7aW1kx5gMUmeo4NaKQlBHvFp4itycm4B+pqzP4jtP4mXA6814nEu5cw6hIvs3NTRwXefm1AsO+BS9rYtUUz07U/FNngrAQp+tc5da1JcFhBuds43E8AVz0FsnBkkaTHqeK0rRNzARDArCdW5vGmkXLOMyS4XLSP95q7nRbf7PAqhcYrB0GzWP94w611tjt27jkY4wazjqzGqy/GNqbm6kVZVdiDpuJzVa2/eMWPRenuasg5JP5V1R2OKW5Vvh8u4da8l/aK0mPVvhpqSFMyQp5yE9QynNewXKnZ0BrzX4ySLF4E1fcetu6j8q1o3VVNGdSzptM+N/Ct9PZ3EU9vM0U0bBo2U8q3qK+pvhH8ULfxBZ/2brJji1WBeWBwJx3I9/UV8l6YNsgGPbrW1Z3U9nfx3UDtFNGQyuvqK+zxGCjiqKvutmfJ0MW8NW8nufblvr+kISC6g0248QWWflZce1cD8NpNO8e+G/7Ss9trqkGEu7cH5S3Zx6A/wCNXb/TBZTiG6kELt90OwG76etfFVpOjN05rVH3OFwlHEwU6c9zrbXW7GWbDMCKkuNYsFfAK1yEenYGVcg0fYWLfNIax+sxXQ63kz/mOs/tSxOCWXn2p/2rTZB8pTn0rkWsJP7zYoNkykNubNL60uwf2L/eOytxp27krz6iryQ6bkcpj0xXERxzAcStUn+lY4uGzT+tR7GbyafSR3o/syLGGUfhVbUYNNuPuFCfauHb7Y5wbl6Ui8j+7OaX1mPYayeX8x1EohhRoVkAH1rJkRI5CFORWSBdGTc8zGtCJScMxye9YVqsZrQ6cPhJ4Z7m3oETGcMRxmu4tvurXI6Bgyiuvt+gr4rOqj5rHm46TlMugdKeT8tRjoKUnivHpz96x5FRFWbrVeU5OKnl61BjLV+gZLStRR8rj5XmPhADCtO2PFZkf3xWnbjgV9hglY4YlmlA5pnanK3NerYTLEP3aZN3qSIjFMm6GpaLa0I4PvVejHFUYfv1oRfdrJoqmRP96p4x8tRN9+rCfdrNrU1juIab608ikas5IoifgVl6h3rVf7tZV6PmNfOZz/CZpBajdOXDVsJ92s2wAzWkOlePgLRgdSiNbrTTSk80hrsU9R2GP0rPvTwavyHis2+bg1spXC2hwPj9v9DkHtXieqW5aQt717H8QZG+yvt5ODxXlifvXIkHNfX5DK0TixFN2uLo8OI1yMVs2w8uTdVS1jVF4q1Hya+zw71PPaPRvAUm8e9dY6/NJ7iuO+HaPnceldoRmRuOK/EfE6K+sRsffZI2qGpji6urCXdDlkJ5XNdTpeopdRLIpIyOVPUVi3UK/f8AQ1LZReTiVP4vTvXynC2KrwXI5XS6Hq4qlCpC9tToGkI96b5m4daxpb54W2OMj1AqxaXKMf3e4k+tfbwx9NVFFvU8eVBpXNGI7ZQc45qr4guruJ1EK7s+lTREM65ycmtSSKF0BYDIFfS006kNGcEmoy1M7RGuHh3TdafeNMsmVHFX4fLQYXAFJJsc4wK3UHy2uZ8+tzH1O3a8s2Q9SK8M+IfhLVUmMnzNDnsOgr6EnKQLubAFVby1t7+zYFVYYrzsbgY1veT95HdhMW6WltGeI+CdNktbJFfqeTmuku28m1dj+FX7+wWznYIMJ6VzPiG+3MtvGe/NfOzck2nuexFKWq2NDSWVgzGug0xxuArkdLlZIguetdJpT/vBVU90TUWh0V3FJLakICeK821qxdLpychs8g17Jo9uslqCw5xXH+PNNEc3nKvB4NelisJKNJVUZ5fjFGq6Z5rlo24pTNKTU14uyTFVzNCp2k81wpH0fNzK9j6BgbCKBU5OV5qhFKAwUnFWw2Vr7G10fm9T4mOIytVLhSDnpU3mHPOKZNiQVx1oWRx1I3MXUwfLJFcV4kTfasdwBrv7xB5LA9a4vxNbb7covGTXlxrrD1PaPoc06Tqe6jxy+0XVNd1X7FZL+6U/PIRwtddpHwz0+3RWuZ5Jpcc44FdhoNikUYVIwo6k461uxxoX2gV8jxBxlj5y5MJLl/M+pyfAQwrVT7SPOtR+G+ny2zBJJQxHfGK4m68F3vhuTKLuizncOhFe/wA8GMVl61ZR31hLEygjacVlwzxnmTxipY+XPF9+h7OdVquPw3s5S2PNPD9wygYIA9K6SA55P3TXFxhtM1SWE8KG6V12m3CyRq3XjoK/bKuEjOF11PzanUcKlmeZ/EvSRa37XMYOyQ5rjojhhXtHjvShf6Y23O5ORXj8tu0M7xlfunr7V85UpOnJxZ9RRqKcEy5FIDGKy9U+aZfrV4DCCsvVHZZV9KzsamihBiH0rMulHng+9XYidgqvOu5xTGaGntmECvoj4P262ngexyOZi8p98scfoK+crMsiD5TX074Kj8nwlpUfTFrHn8Rn+tZzZUDpGlUEYPNK0qum3ms4v83PNTxyAL06e1aQloVylPVC5QnnOPSvPNU04XmqDzD+5jOSezNXpV3G0i/Mcg++K5zWLVVh4GDu4rixEW3c9DDTSVjmtFixPeQsBtUZH0qz4e8Px/2W146/PcuZSfqeP0xUN/m0SWVOCYyp/EV2tjBs0yFeiiMY/AVnRjzXuaVpWtY5NdIWFw20Yaob7QwyEjGfauua3Drt25ppt8JuKjK8Gq9kVGq1qeI65b6zpWtMukMis0e90dRtkGenPemafa3GuTt5tjBblMbtkeCW969e1nRrZr20vZIx94xsSOgbp+oqnDp1vZ3Vz5aqMtn9KhYezOn65eJyY8OypZKNvy9OO1b2j6elhbKinGOTVrUdWs7SykjmYAYz+PauF8RePbWyi37485wA0gAz9a0VOKM1Xluz00XEO0N5mMDkUsusWMEeTNgdzmvArr4sWiWnn3NwEOTiC3+Z8DuWYBRn2zWE3xo0UE58Ovdvn711clx/3zjH6VpyTa92JLxGHX8Sdv68j27Vtbs9YnFlp7faZC4DsnKoM8knoKdf6LDe2MtrKoCyIygkdARXgd98c9X2m30uxsbKMHgRxdP6fpXIa58VfF99Id+r3Cpk4VG2AflWcsvrVHd6FxzrC0IuMbs918S6I82ivo+spPAIiPs1+qh1JH3S2OQfesrSfiImlRxafq14iyxDyzMhDpJjjOOCvHrXz5eeKNYuF3TX1y577pWP9azZtRuLg7ZJCQetbxy1295nHPP9bwifTGvfGPQ4Y9tteLdFeypt/U15P45+I154h3xSXTpbFhiJOAfr615rHgzc8jn+VPkX5R0xk9a6KWX06b5upxYjOa1ePK9Eeg+AfBt/qsn9sw2ZuoomEgSRQQ4Hbb34rtPit44sLXw/Foei6jPf3EseZpj8iWynrGEHG8dDnpTo/F0HhH4b2K6awbUr22Bix/AMcuf6V4hqLzTXTzu7s8jFnYnqT1JrbC4Odaftqi0Wxy4jFwpx9lT3e5WJAY/LyenrWppLJa3Vq83zRiZGkBHUbgTWZEjM5YkcVNLvwUByCRxXtRjozyG9UfoJo0qQarazQyFbe4ADLngk9D/T8q9JhRZEB4FfL3wU8bDxD4XtbHUGaLULdBGHJ4lC8Aj34r6B8F62t9B9nmbFxFww9fcV87FcsnFn0tf34RqRE8ZeH7fULJlZAH6qwHINeRzWfl3UttcDZNGdpIHWvoK5VZI8N17V5zrHhuG7uLmVB5c6njJ+97+1cGKo2ldG+FrXjZnnN/ZKiYlUbW6N1BrmdQ0dd25FABPFeli3dWMa7JAOGU9R+Heq9xpFpOTmJomP93j/AOtXGdikjzSPTphxjv1FX7awnwD8xH14rrf+EfkRsx3DY9GTj9KsW+h3CkL50ePaOkzVTSMGy0uTAPA9a3tLsI8gBdzegrSttF6GQyP7fdH6Vv6bpe3CqoVR6D+dR7NthOskQadZhMNIAMDjHQVsQW5lw2NsffPerlpYRrtLfMw/h7Vd8nj39K3hRfU451rlNEywAG1QOBU6pgYP8qcI9rZ75p02MVtGBhKRSvWCoQOvtXlfxlBm8PTWmPvRnI9eK9PuVLE8HFebfECI3XnITgKMVcF71weqsfGMYSCdkbORx9DU7SMXX724cVe8TWf2XXbyKQEFZ2A47ZyP0qgvzuB3xzmv0ClrBM+Iqr3md58HvGlx4M8XQ6g29rKXEV5Fn7yE9fw619haxoui+KdFEN7bw3tncIHjbvgjIZSOQfcV8FITG/AORxzyK+qv2WvGP9seGpPDN7PuvNMAMBY8tAT099p4+hFeDnuAUksRDdbnr5NjWm6Mn6HE+LLzVfhZ4qTTGv5NU0m5G+3juHzJGM4K7u+PWu68L+ItH8RQeZp90rSKP3kLcOn1Fec/tb31td+L7HT12PJBb5fjO3c3/wBavGtN1bVtDuvtulX0lvIhwpyT7V4by+NempXtI+hoZzUwtTllrE+xyMjAFMWPcwGK8a8CfGneiWnim2w3AF1COD/vCvXNF1rRtXiWXTdSt7jPYON35V5NbCVKT95H0mHzGjiFeEi89qyruzTBDViQyY9qbzisHE6FV7si2rio22t3FSu+BjHNVRE3mbskCny3MamJ5X7upYSIdacF5AFLHkCnRv8APyKlxCdRyRu6Eu1lNdbbn5RXK6IVZga6m35UV8RnzfOeHiXeZcR+KGbNRLSyNha8HD1G5q551ZWTIpW5po6UjnNOX7tfr2UU/wBwj4vFyvUYkWfMrUg+7WWjfvMVpwH92K+kwi1MKZLu4pU61CThqlTpXp2JLUZ6UkpyKZGadJ901LRp0IY2w9aUJ+SsoZ8ytGBvkrBjpkg+9VhelV05arKdKg2gFMantUUhrOpsWMc/LWXfH5q0ZD8prIvG3S496+Sz6ry0mbUY3ZasATWj2qpYLhRVxvu15GCX7u528pAx5pc8UjdaD0rSE3zD5SOU8Vl6gflNaUp4rJ1BsZrshPQmSOC8aqWhYV5VcsYpiGUjmvX/ABAvmkrjPNcD4h0+NVZtvNfU5LiVGSiFTDuVJszLNtyVoWcJeVV9TWZZHadtdV4Xsjd30Yx8oNfeTqqjTc30PFoUnOqoo9B8I2i2mnq56kVtJznPeoreNYoEhXGFHNSKeTxX808VZq8fj5O+iP0bC0VSpKKGzIGjI9antlHkLkdqaMdDUtrnZ04FHDEY+1l5l1ZPlK2pQkp5mOAORUOnyKvQ81o3cUktsVjGTmnw6XFLb/3JR0NfeYnKJYi1Sn8SR5TxMYe7IWKVsbv4u9VLvUbx7pYYxwTzg0jwX1s5Dr8oPUd6tWlsJJPO8ra3rXdluIrN+wqJpo5q0YJc61L0W9IQWyTjmgXG1SdpqaOM7AGyajvIwtux29q+htocByfi7xEI1MMbfNV7wvqTXNoo5ORzXEa/DJf64tvbKThvnPYV6D4W01bO1QMBnFeTS9rWrya2PWrKlSoRXUTUdM+0IzEcmuF1Xwy6XRkTOT7V6tIFIwKoT26s3IFXisupyWi1MsPjZxfkeXx6bcQkFl6GtrQoWa5C47iuh1K1jVD8oqPw5ZZuDJjjNeXHAyVaMTulik6bkddpMey3X6VjeM7fzLN+O1b8PyIBVLW0WS2YN6V9LWoqVFw8jxaFVxrKR4nq8I5I4rIfT2dt28V03iKJY5JVU8A1zJu0Bx5wH1r4+UoU3abPtI1JtLlPag+6cL6c1qQSbk5rGtVzcFs54q+XMY+XmvuYU/dR+eVatpu5PJnJ29KIiScGqhvFEgDMBVyFlPzKwNc+JptRFGSlsVdR+UHiuZ1ZVmkRQM4PNdLqxbyW28nFcnZrMJ2NyTuJr5DNY/uWb4WH725ZiQRLgelOtGYXBJNNuZVUdQBTLR1foeK/OMTh3fmS2PpqctDVuCuQfasu6bEL7atTS5UY9Kzb59sD7ulaYGk54lNLqXOVonlPi/A1iXaSD19qf4f1JhII5Hxx1qDxQ3m30rAYO4jrWCzyQSxzIejc1/TuBpc2ChfdJH5xjvdryaPS2kWWEo2CpFeXeLdNNpfuI+UY5GTXe6VcNNEueVI65qh4q0+OZDKeTjGa8LM6FnzHrZZiLrlOD+y/uF4rD1mICQcV2c0cUUSr/OuW19l+0qK8ZnspkduoCDPpVzTbFLi4BZgPwpbK28x0U9OK6FNO8iISRnBxnpS5bjuKmlW6oBuXP0r3PSHEWk2kWOkCAH/gIrxewSafbErfMxCrx3Jr22CHybeO3bB8pAvPfAxWFRNWNaWtxhutrn0qzBcLIvTk+lZtzkScbcGnxSsTtjG09ziiMmjo5E0aUjfxE/hWNq7r/Ec+gFXvO4Jz04PpWPeSCS4AVs9TWdV6G9GOphasnmx+Wf4nX/0IV6Ase2GOP0UZrj3t995abx/rJ1OPYHP9K6/zg1zIn93HftU0FuPEPawQoNvoc4qOZVAbLDpSSSeU7c/QGs6/vlUMM8/0rpbSRjG7YzWpPP0qaLzNr+X8h9GHIP51w+pa4YIkuJmA3gxyjPRh3q/4i16Gxid5ZVChQxJPQc18qfEL4h3uuXdxb2M7RaejBmkU4LEDGB9axUJVXaJpKtChG8jufiB8ULOFpYbMi5mXKnB+UH0z3rxfVNa1HVbv7RcuzyN/qo14wPw6VjlzM7TSfcToufyFSxXEhmNwcGQ/LGBwATXo0sNGnruzya+MnV02RNeSTxQhJnbzHyWyMf8A66qR/c988mkmlkVz+83YP+cUiSA/fUuexJxit0jmch6sdxO7OaS5Ylh04/WpNsLY8uVlJ/hZen41BcKySBW6ihIlsZuOaQH5s0hpT96qJuKjbXDehq3bwPNMIk5zzn096q7SzhV5ZugFb9pbi3tAGwZTjJ/pXRhsO6svIwrVvZx8xblm2xoWkYRqFTd2UdBVC4Bd/lwfX2q08n8O7LfypojXG7jr0717Dpq1kccZNavchiiBKrxj34qQQvJIsSqc5AHHU5qxIqFFWNeBy3rW/wDDzS31jxJbwhDsjPmsfTB4/WsKzVKm5PoaUb1JqK6nsvwt8Ni10+D5cFVGD3zXqeizz2E255WacHdbydMgdVPrWZomn/ZNPjC8EDkVrmGOe38t84PPHBB9RXw8qjUrn2kI+7y9D1XRZ/tmnxTs5Yuu76Vb+yxs5dlG4jGa4HwDq01pctpF84IbLW8vZx3Hsa71J8YFd0eWpFM4Z3hJowfEHhuG8PmcrKMhXU4K1y8tvc6bL5d2u6POBKBkD/eH9a9PRlkTkjNZ2q2cc0bKUB45rkrYVfFE3pYp7SOOitImwwVcNzx0qeKxhX7w57VWuYrjR7gtFG09oT80eeUPqv8AhV20ura7TdFJkjqpGCPqK40l1Ou7eqJVt4V6IOKtW+wDhcVV6NxzViJuR6VrFmbiXoulPdupFQJLxg9aSRsD2q2zPl1HbvQ9fSmSEBfU1CZlwSDxmoZrgKh5+mKSkh8rG3JwDzzXDeJIvMWUjk85NdbPcKAAZFDsOAWGT9K5TWyVd1bvyKpSQ+Rnyx8XrFbXxU5K7RKiyA469Qf5VxqmNgMKF/2RXrfx3swZLK/8skgvETj6EfyNeRgKrFht552+lfb5dU58PF/I+Px9PkxEl8/vLETHzN23oe/Qmuq+G3ia48J+LbLWLdhhHCTKP44zwyY/z0Fc1uQPuDYJ6BR0NSBUVElH3skHPX2rtnTjUi4y2Z58KjhJSjuifx54ll8ReMtR1aUsPNmbylPVVHCg/hWBdPuhxu5TljnrRrG2O4NwpwHGTx/FVSFvMtJCwJJ7/jXzc6PspOHY92NX2q5u5bgmwCOCKu217NBIGhmeNh0KPg1kRPtxjkVNFJyWwCSMcjNZtGik0dpp3jrxNaAJDr98qjjBl3AfnXQW3xT8WwIqnWFn6n54VP8ASvLUbDAjNPEzbhwfXrWEsPTe8UdEcXWjtJ/eelT/ABQ8Y3L+YurLEqnlVhUZ/SussfjppsEEVrqek3st3GoWaWILsZvUCvFLeRlXcGyc5wKqPLNIGvoSSOSVIyOP5VnUwdGS1RvSzLEUndS+/U+qvDPxK8I60VSLUhaytjEdyNn69K7eGOORA6sGU8hgcgivjHTUGq2rXcMXkTW4yxXpIB1z71658KvH32KWKwa4ae2OAyM2dn0rysVgFBXps9XD5y5+7VXzR9H6OgRciuhtHNcxolzHcQJLE+5HGVPtW/ZNzzX5RxFN06qN6vvNs0xk0xzxSow21A8mSa8KnOMakXfc4Ky91iucD2oEmVqMnK0xeDX7XlL/AHEbHwuL0qMljb96K14P9WKxof8AWCta3PyCvpMIjKkxznmpYz8tVpG+apYm4r0rC6lmM8092+WoozmllOFNS0XfQanMlXo/u1nQHL1oxj5K55LUcCWI81ZU1Vi+9VlazaN4AxqKQ096iasK2xZDM3ymsmQ7rj8a07nhDWVEd1yfrX59xLV1jDzO7CxNq0GEFTNUVvwoqRqVGVqaR1WGN1prdKUnmg9KUHdlWKs3ANYupPwa2Lo4BrA1E5BrdS6E8t2c5fMHmI7iuV8UxHZx0rp7pf8ASc9OawfE5H2bd3NfT5PpVjI6a6/ctHFQRsJvxr034eWZ/wBcVzXD6fatLMqgck1614btRaacigYJr3uK81jgsvlrucGT4Xnr83Y1EC7jzzSrnPtTD8pH1qZema/mtz9pN3PtHoOUcjFLZZ8x1pE5cVLAAsh9xX0OQStiI+phUfus19KVGhwwzzSXzeS2V6Uujx5Uv6GpL8RshB61+14dfuUfMVX+8ZRtblp5SvYGrMisGGzge1UIF8lyAo5PBrVT/VZrWCvuRLTYWFtxGaj1Rh9lYe1Mhk/eEUuoDdAfpV9CepzOm2tul00u1d5PpXRwH5cfKK59f3TsxzjPpTG8TWltJ5ckig+4NLnp0Y3k7GjjOrLTU6c59BUbjJ6VkW/ijT5AP38X51cXWrFhw8Z/4EKFXoTWkkJ0asfskd7ZNccYOKu6bai2jAC1WOr2o7j86jk8QWidWAoToRfNdDtVa5bG2HPpWD4o1aK1t2DNgkcVHJ4osQhHmrmuA8XXzapdL5TNsU5rDF4+jSpv3lc6MHg5zqLmWhna9cNLE8in5jk1wk8d08rNuYc+1dvLbu8eNxrKntCJCPMr4PH4iDeiufZUNFY9qscMiPxyKsz9OPSqej4NpFxn5etXZ/u4Ar9KoP3UfmOLfvs5vXJHiRnXO6rHg+9knDJIckVU8RcRsM4GOayfDmrJYFpJeE3fjXo/V/bUWktTzqFblr2b0PQpE3ZzXGeMJHsJBcjOwferrLe+gu7ZZoWG0iub8dIk2iXDZGAhOa+MxeBcqig11Po6NRQ1Ofl1C3vrXMFwhYDoDyKk8PTyAN5ucDua8a0S+nh1CWSKQlAx713+ma95qIsnyY647104vhGcKTjFXTFSzOMpXbPQ3z5O4Vm6pLGunybuTiohq1vJbRhZBngYqDXRu04lWwzDP4V8tg8jq0cSlKNlc9KeKjKDszzDVARPI7g43dM9qyL3ayEKTuI6Vq6rK0jS47HBqt9n3wbuOlfuuDpuFBJnxOLalNmh4YnfyY9zZA6jvXROUeJvNXcm08CuN0dmjudm4kDtXVQSvsXdtweo9q8LMI3umGAq8lRI5PU7YtIAM9a5jxDalZEr065nsomPmxovuRWBq6WGoPtREY+wr5OU3fY+xirq5h6SqKELdsd66FruHyQpx0pltosOwDysemDVpPDkEnIyPxpe2SK5bmv8NrNNS8Tw4UGK3HnP6cdP1xXp98wjchuuayfhp4bTRdKlm2ET3RDHPXaOg/ma1NX+UHdyPQ9qynLm1N6cbOxlXFwwkKqoZj29KdbzN0VcccmqcaqZGcqD6c0yWeSE7QpzngkdqmMjq5TQmciM88n1FUbeMNPtjXLMfmbPaomvsqVOWNJDdC3zJKNuRgDPQVMmmzVXSLF5tGqWRzz5nA9OKuR3OWuphxg7Rk+lcZqmup/bNusbbmJOMHpxTbvxNaWKR2sk6+bIxdhnt3NTGVmKpHRHVX98HjRlfqua5DxFrkVsrSPIB8vUmsDWfHFjDaMsLtKyRCRggyQp9fSvn/4iePNQ8Q3ZsdOZ44GyhAPLDvk+lbwhKq9DlnWjRV2T/Ffx5eeItSk0fSJD9kyFkkU/6zA557L1rzW9kjVVtoTlEPzN/fb1q1eeXYRG3gk3SsCJXx1HoPaqFoitcpu+6DlvpXp06cYRsjyK1WVSV5Czfu4ki7/eb60xSeT/AHRiknbfMzepo/5Zjnqa0MiQAm3J7dOlQjrVqf5YfLXoMDP86qjqKLCLKKNwHPSi++fy3Xsu1h6Yp8RwufXrULttlORkYwfpQBDS9hT3jO/C+2M8dan061a4uNrKdicv/hVwg5tRRMpKKuy/o1mRGLtxk/wAjt61fldljIYKRj1qRJVwiDcMDHsFqG4UPNjjAFfQUaKpwUUeTObqTvIoRhnfO08mrRCogw45PSkRRhht475p6RSYJ2KABkgntTsXJ3EiBdmHyqueFz1PtXuv7PfhrbZNqcyDdO+F4/gXj+ef0rw+zWD7SrTypDCzBC7Z+TJxuP0r7K+HWl2mnaBaRWvlvAIlEbqchlxwc14ucVXGmoLqeplVNOo5vobH2fC4AwfpUflZORgMK0T1PaoZI9zhVQlj2FfJSR9RBlO4jaWIbGMcqndG3owrr/CWvR6tYtBdFY7y3bZMrHBB9fxrL0/RbiaIPM3kqCQc+la9pY6RZg5kRnP3ioyT9TW1FygZ1uWSt1NFtQs7V8fat2D/AA5b+VV7zXRICsUb7fVuM0pm0zbxG7f9s6r3M9mU/cwSOf8AdrSpUk1uYwpxvsUri5acEfLg/wC1WNcW3lS+bGGRwfvI2K0J4t5P7jZUMscyxN5bbh3U15822d0FyiWGp4nW2unAZuFYjHPoa24229ME1yd7Gt7pxkTPnw8j3HpWvpN99p0+GXdltu1vqKISLcbm0j7s5pkr44J/KqnnlRyR9fSmG5DMQgLH1FaOSsZ8juTOcArk/SomX5uFy31py5blmwPQdalVl2/uxn3pLUHoUp7CGaaOeaONpoiSjEcrn0Pas3X7PdBvXGa6AgFST81VNTjElsV9ulaRiQ5Hg3xo0drvwjcsilnhZZgB6A8/oTXzz5MixsJNwwehHIwa+wfFtgt3pV3AyjDxOnXHUHvXyTeSYn8qUOOChKtkDBPT8a+syKpenKD6HzOdwtUjJdSsFZgmAcrzxVvYvz4ypPTcP61TUlSAxK7fb/OauRSgxMcdBjO3ivoEeBK5n6vbSXWnPIqAeX83Hf1rHsSptJk2/Nt+Ugc5rsLVQT5bM6o3Ixjpj3rlrqNtPuru3X7pGU46qeleRmNK1po9DA1L3gVkYFR8vfFTLgHJzjqcVXhxgc8+9SjI4OCM15djvJ0P8JBOOmacTg9cHH4Um4Y+XBzgdKjYgDaF4pDuXXASzZwf4TzUmjgfY5YPRiM5qO4dxZSxkZzFgD0FWvDKLum80YTAz+IqJbFLct+ETJbQSRkfKxYD19M1U8CK8Pi2KMOQPMIPuM1sCeGJnKqqIBjg4xT/AAPYW9zrhlUnd1+nNcmJnyUpM2pq7SPrrwAV/syFV5UqDXZQDa1cB8NbpfsiwNwVAFegQsOK/FuJaftJanv0pO1jQtvmSqlydpqeGQBeKq3jZBNfKOUfcS3RnUTsxUbihn4qKI/KaTPWv3TJn/s0fQ+Bx38RksTkPWtBL8lYsA3PWpEMLX1eCWhz0noTF9zVNGcCqYPzVOr8AV6VguW43p8rZFVkPNSsflqJId9BLc/va1Eb5KyYP9YK0lPy1g0VTehYi61OpqrEwqwtZtHRFiydKgY1M3Sq7nBNcmIdkaLcqX0m1ap2PzS596l1E/LTNLU5r8xz2bljIxPWwq902I+FoY0L92katnLlidFhtD9KBTXNKlLQpop3Z4NYGqttUmty6bg1j6ggkQitJVow1ZdKm5SOT1GT5SQea5/UVe4UAk8Vu6xayR5Izis+yhM0gXHevvsiUHQ9qmc+McufkLXhLSfMmWR14BrvlUJGFXoKoaNbi3thwAcVeYbYcmvzTjrPXia3sIvRHuZdhlSgn1Iw26YVdrOi/wBeKv4yRyeK/PsFLmu2ejUWxLCMvzQeJBjrmmxnDU5D++Hbmvo8tqKM6dv5jnlszb0pl8sr3p93EFUyVX0hCQ7Y6tWjMoMRVvSv3TDa0kfLVvjZkxXNvI23jcKsGYRod3TFc3qkkdpqQaNhyeRmrhvGuEVBTVTdDcNmW0uFe4+RePUVcuWHkfN6VXs7cRqH2gGi/YlCDVRvbUl2voYWpzRxxOwZlrz6+n868dt2feu219cWbbWHToa8+KnzHOR1r5/iCo1TjE9rKoK7kPxz1pocbsK341Wv5/JiPSqVhcPI278q+fweG9o+aTskepXq8ist2bfn7B94/iagnvZezNTY1LYZutWFAx2rpljIw92nHQyjh29ZPUonWPKOJCGFaFrdR3Ch42FY+v2aPA0igBh1xWX4XupEumhJyKHGGKg2lZod5UZLXQ7OUkRM2QOK8z8Ra9eW2qyRRkYFehag0i2LspHSvEPFNxK2synBNc+FoKcmpG1Wryq6PsDQk22qgdhir11nHWs3wy/mWKHBrSuz8pWv0ahsj88xiaqSOV8RAeU+TyRXIScR53dD0rqPEsoCla5iRMkHHWvp8uj7rueDe9VlnTNcnhZbcPhe47CmeL/EsEmky2MJMksg2kjoKzLiICX5T1qhNZFQ8h6HpXVPLaFSanJbHdHEVIx5TA07SFgVuN2ea1rO1MYyV4xWhpsGE3N8y1dEKyxblwpz6V2TsjKKZX0wiKUMwJx2NN1y/uN3yk7WGOvaiYhLheai1jDRcEiuWWDpzmptG8K7imrmDPEvznuRmqkDbBtJOccZq8qruKtyccCs6WQLcheMnivQjFbHJN9UMHy3O7pk9u9dJZvG1sMZZq5+eHIEqkll7VqaRMzQbemOtfO5lC0mFL3aiNo6fFdQZdeaZbaHbq+4L+laOkqzwAYya01hAPvXw2ITVR2PuMPK9NGX/ZseAoTmtrwxocU14ZZgTFFg47E9qFjwPeuj8ORMtgWI5dyf6VjqdEbXNIsoXsMVm6pM3lMWjDD6VdY9apXLsD8vPsavoVHc5W8nt+ViUow644H5Vh3l95LFmmQ+2cV2WrC1kgPnxKn1GK4TWNHsrqY7LmZeeivWMtGd1Jq2pBL4kt4VLSzKDngA1zviHxnGyeTb75ZnHCpycfQVPe+GdNWUJLI8hP8AfkJP5Cormzs9E0y4vLO2EbY2o5UAZ9fWk2yro5e1udSuL9JEYyXj/KkS9/b/ABPatIeDmu55rzXNQmluM48mBtsaj+7nqw/KtjwPaSwQDULpt89yMqSOVjPQfj1NJ451a30PQ77UmYeYTshX1cjiuihTTODEV3fQ8j+LWuwWzHwv4ft44FJDXskYwXPYE9wK85gVLaJ5VyxAO6THBPoKk1G7muryRixzIxLuf4j61narKVtxCmdp5616sIKKseRObk7syrmQyyls55qdVEFgzNjfLwPUCm2dsZHAbgU7U5Q8oVeijFWZlOnD7yimipIxulA96YEtwPlZh0LGq461YveNqZ6DJHuarjrR1Asq3Axmop/vZp3OAM9aZLQwBHZT8vU8ZxmuisI/Lg/fOd7/ADNgVk6LbefdBjjC8jPTNbzjy5VV8NnnBH+Ferl9H/l4zhxdT7CBf3a793J4wByRUZbZyx3ZJ4/xqJ8lm3biOcDPANNG0KNynHrmvUONRJExvAI5JyR2p0nmOWMjbjySO/0owxKmFWweBnrU1zcfumLKAwX5t3IAHvUsetzJ1643CK3DBiPmc9/YV1Xww+KfiHwRIsELm90tmy9nKxwPdD/Cf0rgZpWklaQ9WOaAe/Q187iZqtNt7Hr0E6SVj7g8CfEfw14ztlbTL5Y7wD57SYhZV/Dv9RXd6FJFEZ52Xc+4Iq+pxkV+dto11azpdQGeB4zuSVMqVI7givvn4N2t6/gHQ5tVuJLi8e0jkmkk5ZnZc8/gQPwrxq9GNNqUT2sNWlUTUkdzbWcswEkxLN6HoPwqwbIKemB9KbFqtskr2zELIuDyfvKe9Jc6xBFC0jMCAM1HJG12bNzvZEotVzwKjeybfuX61BpGuWeqW63FpMjRYyx9D6fWtK2uhcA7PmXu2OKXJCRLc4lNLUtknGR7Vga2slrdg8qH6+lddMu0ZFYevQfao+vToawr0ko6GtCq3LU5gK0c0jL0ft9azrSaTT71VViIJ2AIP8LetbMsJaMqSQw6VnXcKXNuY2BWRf0rgZ3ReppeZuJDM71YjZ8fKAPas2wkD26ZxvHDfXvV+KRcc8n6043Lk0W43XAzy3fNTCRQAOSPY1Qe4hgjMk0iRoMks7YAH41wXjH4y+CvDqun9oLqVyvSCzw/Pu33R+ddFOEpaJHNUnGOrZ6aJAo5PPauO8f/ABG8KeEYWXWNTT7QQdttD88p/wCAjp9TivnTx38efFGuLJbaOI9GtGyP3R3TEf756fgBXkd7dT3UzT3Ezu7cvJI2Sx9STzXpUcG95nmV8bH7B3/xa+MGseKGl0/TN2maW+cojfvZR/tsO3sK5PQpY5NPjeRWYodvXjiuZuWVm+Vce/rWx4UMcnnQSSBDwy5HWvdy61OpyrqeHjpSqwcpGwY8u8hVihYZ4wKCsI48xs9wo4FTSpxhp42GPl9+akWNIQJMo7kZyc59/btXupnjMSHy2xI7Nt6DaoyCPesrxNa7rP7UApkT7x3ZJBrXg81jJhlDSjPI5OT0qOazM1pNbuohZgVJZsgnsB+VRXh7Sm4lUZezmpHFwnjNSRnfJjP0qAAozK2QQeaktTjc3rXzT0PdLykIrow+btz3pqhmztDYGPwqJDu7896dI52hd2VznA9aBlxt728m6MgeWeo9qj0yaWF3fIJ+XAznn3FRg4h3BzkKRUWj9XduvbNJoaZqyTu0ZSYkq38Wc4Petj4e3jWWpliuVDcntjvXOXDEIwXv0rW0u9ih00RMNsqqeR/EKxr0/aQcbFRlyu59LfDrW4prhSrAEnBGa9gtpN0SnPavk74SakzahEu7K5/rX1No0u+yiOc8V+Q8Z4VUnofQYOpzxNuA8VFen5TSwE4pl39w/SvzePxm1VaDYfuUSttpluTtpJq/e8kd8LB+R+eZh/FZZseXzWkDxWXYvjitJDk19lgV7pzw+ETPzVOOmaianK3GK77EMmRvep1NU0bDVZjbpUyQJk0f3hVoNxVWPqKmPSsJIuLLMFWlPFU4TVhWzWTRtFkpORVeTqaezcVEzc1wYnY6IMo3wzxUunrgVFeN81TWJ+SvzbNmvrp7OFj7hezxTc0dqYeKwnU0OxRH8VHIeKXdUcrcGtaU00DRSuj1rNm+8avXJyaz5uScV5Wa1moJI7MJHUytYjBgI4NV9AskwZGWtC+jZ8Cn2MflQnjFfV4fGvA5NJJ2diHS9piVIuwHdx6dKkk+5Udp9KWY4r8aqYidTmnN3bPcS1siODmXAxV8Cs2yP71jnvWktbYOyTFV3JYhzSH5pNo9adGcKKdbLvu1Xnk19RllPnq0492jkqStFs37JFjhRR6d6dcyptK7uaeFzEBWW8Mgut244r94guWKSPlW7u5zuvaaTcG5MnuKqaReu9wFVCdvBzW/qVtJdTLHkBant9Lt7dMqgzio9inK6K9rpYmjvF2hNvP0qO8y6emaiKCNi1Kr70yela2Iuc74kiZ7RkXBbFec3AmhdlkRhz6V63e2rSqWXDCsO9tYFifzFH4ivPx+U/XbPmtY9DB49YdWtc8h1S5aSTy6uaaoSMdK6rTtBttQ1dmCrtB711T+ELbYNsSflXKsiqKjyRkjoea0/a80kefRy8U4S9q7z/hEbYf8sEpG8J2qg/u1H41xPhnEfzI6FnNDszzvUZM2z/SuX0dimrE9Oa7v4gWtvo+mTSeXlVX+GvJbfUmeJp4lcZ6DvRSymrhpOMn0KqZhSqxTid94j1q3stNYySL93kZrxDVfEdnPfyyDYRnrmoPGE+r6mskP2gxp0AYGuRg0TUIk2bN/PUd65sNRjBNzlqbYiSmlyn6F+GWB06Mrjp2q7dNwfpWT4TdPsCquce9alzgj8K+yw2qR8Tj1arL1OJ8Uf6z/AGjWLccwr2Nb/iVG3lwOKwJz+768ivqcv+E+firVWVmCrKvHFLcoJEMeQOMjFRmTe23+71xUVw5EwHQGvXSOtPQk09Sbdo8Y2mnyZEQEROAeaW3kTLJ0pHkIVlVePWpa1C+hm3EjM+7GcECl1VvMUKqjAAqrcs0cp7hjVe/ugsLFDz04rVR2MXK1yu+FIfqQcYrPuVzceYoQnNT7gyhmyeMmqckmGYEZOeMVUlYmLuWZCfIK45x1p2ksehJ96ih+ZANww1Jajy5VAPHXmvCzKJpF7M73wxcRJaESNznirrXkPm43Vz+j2rXVuVhLD3FXl0SfOTI3518BipONVqx9lhLSpI2o7qL1zXa2MXk2USeijNcDomkOdUt1kYlQ4Zuewr0UcJWEZOR2xikrogmHFZd0pJO2tWfkH6VnXBXB3Aj3FUzSBialLN5RXIYf7Qrnbq7hhLboIy3stb+rRsw+Vx/I1y1+syu2Mkj0Nc0nqdsErFFJpZbiSSOEJ7ha5XxzNIzWliXy08qptzz8xA/rXRzy3EEDFVIYngt2rlNDtH1b4h6VDJIZGa6V2Y+i5b+lOOrFN2TZ6RY6egLJ5YRUG1eOgArwD49awk2rtpFs+YbNsuc8GRv8BX0Z8QtTg8NeF7/VZtv7iIle2WPAH518Ra1dXF3cSzSOWeQl2LfxMTmvQwVNpu54uIq3SsU5nCs+GyccnFUZWEjEE0TCTBJ5OagPy5HQ16RxEySEZC4BPpWdISXJPXNTs2ANp5qGVdrUxDV61Laf63cegFRCpFO2I46t/KhANlbe5amjrRSxglwB3oW4Eqgkc8fSmbS7BF5JOKklbb8vTFW9DhDXHnScKM4PTmtqVN1JqKInLki2a2nWSpbpskRSPvFlJOfp6dqmkRoo+zO2Q2R09PxqeORBtOASTxuAOR+HNQyKzTl5M7MErjpX0MIKKSR5EpNu7K7fdUbSGxn2x2o2KEIbOMZyOxqYRxI8vmK+3HyhCM57e1RqrQwsu0sCCSew/wAO1Ux3JA0apmPJX1PH4/59KzdauGithbK3LnJ9lrQhki+y5kLhRncQeF9xXN3s3n3LyckZwv07VxY6tyU7Ldm+Hp3nd9CAV9Jfs5/DDS5PDsPizXLOK8uLolrWKZd0cUYONxB4LEjv0GK+ba+mv2a/iVZyaFB4S1N0iurQEW244E0ec4H+0M9PSvm8UpOFon0GX8ntlzHp+q6ZFKBb/ZIxBjG1UG0j6V3vhGeBNHRWwiIAoA4wK5fUL228nzQxwQcYFO8G3qSRzW7YZQ/U15MI8rPoq3vw2IviBqdvCPtFtfRxXUWfLPXPsR3BrxfxT8ZdYtHisbiyW2SWURPdFiRGpOC4XHYete865a6eFLLaxLKR94IOa8U8VaDB/bF7c3MELweWPMSRcgg/X6VpJqLu9gVGUo+7ue2+CINNbSbRLSdDZ7AyhG4lJ5LEjrnrXbw3lkAIhcxlhgCNG6fgK+Yfgvby3l0tpp19e2mkyTskcCykpgcsUzyo7cHHWvpXSLGwsLVYbW1jT/aA+Y/j1Jopu7905q8eVWm9TQ354xgY6+tVbqJmBxirixcDIIzSS7VBXitZRutTg5rS0OcvICo3Dg5rC1E7JPMXhuhHrXXXkPy/Xnmua1OPa5JXP9a8utCx6NGdzz34w3niXR/CUuu+F7pYZrQiS4QxK6vF0PUdR147ZrwC7+MfxCukEY1wwY7wwIpb3zivrcW8d5ZvbyoskTqVZW5BU8EV8afFzwrd+CvGl1pagC0cma0fGcxE8D6jp+FdmXShK8JLU5cwU4+/F6GVrPiDxBqzGTU9Vv7tuSRLMzL+XQVkPwN7MqUzzJjkmR/fAxUTBVOQOT3r2Uktjxm29x7zd0XJ/vEYGPpUDsznc7bvT0oZizdOKG/GqRDIJOtaHhtlGrRK3R8r0z+lUGX5setTWjmG+gkBK7XHI69a2oy5aiZlUjzRaOtmjRsurDAOMHHI7f5+lTy7VtlUKyy7hkg8fj+lTR+TErIi7SjZXcvXvgj8P0qvB++kw8cbkNkqGPIxX0ljw7kk+FU8qenViMAf1pIs+crrhVKnJAyB+NJJbyJKyEINo+YZxjnHP86l2yQzBIMS7n6gfL2zj9KZNjj/ABDD5GpyjqHAcHGOtVof9R/9at7xxB/qbksHfcyOR0z7D0rCT/j34H4187ioclWSPaw8uammSxdjSygBSwpsedmOfaib5YmOecjIrnNiVmxankfdzTtNVUVdxK56nGe1QTMWiRB/EfzqyoVVA5HFAD+I8t1z6mkilYzLyVVsqcdgRimSsu47cjB4qeBXhUTFfM9D2zSbsM7H4ZNNDq9uvKgsOv1r6+8JSbtMhyc8V8geFLiQzwyxqVAbrX1Z8Orv7To0TbgTtH4V+Z8cUpSpcx7mXNWsdzb8ilul/dmorU1Zl5Qivx96SPQqbMqQfdNQztVlRtNVLrg5r964fV8JD0PzvM1aqyxZCtBW21m2D1dZsivucFC0Tjj8JK0vPWhZKqhvmp6tg13qJle5bV+atRuDWaWORVmFsVMojTNGFjmpnfAqpA+TUkrcVzTRonoXLeTNWkNZto1XFaueRpBlqoJeAacrVDdyfL1rzsS0ots66epn3cnzVbsjhRWXK+6T8a0rX7or8cx+K9pmErPY+lw1O1NF0vTd2ahkamo9KeJ95ROlQ0LBNV5m4qTdxUE7cV3U5e7clxKVw2DVMk7zmp7k/MPrUeAZentXl4mfPVSeyOqmuWIGMfePIqJ8EAL0qzIPlx+dV36V4ubZxUrN0YP3UddCCWpYtB8x9DTLg8mnQHBBps/zA18/ze6onUtyPT1259zV9WyxHpVGxOCfrVtOrd8muqhOzFU3LKkbKm04qt6M5zjiqpbao96sWeRcFh1r7jhj97jqaXRo4cW+WjI3pp9owKz5rvMwXgVZLfu+Rk4rnNQaRb4Mfu59K/cZNpHyy1NtcmQNU8jYWqljMrqKtT7Wj4rRbEMqXatLH8tZuoSPbWbNnoM1pFysR28muL8aavJa2UuQQADzUTdk2XTTk0jU0HxDBcBo5GAYHBpfEXkyWrOmDkdQa8NOs3lvcNcW7kHOSBWna+Nrid44bgMgzgnPFY0MWmuWR0VcO1qj03wjZsjNINpye/Wuo86RRyh/CuX8Na1ZmyUbo2OOoNa0mrWeP9Zj8a9WNrKx57TuaQuxnGcfWmTT/KSwGPasptWs/wDnspHuayNd8SWUFu22UA49aU5xprmkzSnTnN2SOc+K2oaf9ieGdsl+ABXkYmtYU2QrtPbIrpteaPWL4ySs7xg8YrJl0+1VwoTI75NfNVcYq1ZtbHsrCulTSe5zWqXE2xmWO3YDrkc1y0+qKspGwD6V63fWdnFpjFLdN2PSvCPE8l0uszLFbSbc9l4ry4NTk0dVRWimfd3hR91iobAbvitmYbh1rn/CDFrc5bJJ4roZFOK+rwz91HzGPX7+RzviCLfA+ByOlcfdLhDz06iu61SMmNh7Vweqgxs27OM84r6XLZ62Pn6y5alzNE2yQnOAeMUs+SwPWq1/sSPcFOfU08szRo4bp1r6Hl6gpdC0reWQT+NRXFww+VSMGlcl7fzG4PSs64BVPMJLCiMbjlIL+b9yeMkViX9xtCx7cA9auNMVmDN93HOay9Rw05zznkGtYxszmnO5IW+TaCSaiVNzUwSjA79qlRdq+5rOpoOEhbdF4BPA6VNbbPtTKBuI7ntVHe6MACDg9K0tMjDOXOcnnivEzL4LnTT1O08GgtGwUHitua4aE4OazvBkTMjlPlHetq9s1dtzN9a+DxK99s+sw2lOKLfhQGeeW4YfKo2r9e9dLjCn3qhoVsLeyRQMZ5rRYVyR11PUtypIrSjjis25HOMitG4HBzway7o4PuaciomPqS9QK5zUVMYc9T61014MjvXNavxuzXJNanbB6HIatcBGOSScZ56VB8J4i/j9blwP9HtpZB7E4UfzNN1v75A5P8qh8I63pfh2XV9V1S+htEEEcSF8ksxJOAByelOm7Sulciv/AA2RftUa8y6FYaT5mDcTmR19VUcfqa+aLubcSVQ4Ax+Ndt8YfGlv4t8Q/a7SVprOKIRQFlK/U4PvXncshJOfzr26CagrngVPiGSuN3QVUmcZ2nj0pZpGHXGe+KhZuK6EZMRm4qOnE5ptNiF7U+Tg4z04pIvvj25pGPNMBO9TQLhGkP0H1qJFLMFFTTNtURrwAMfWhARnc7gdSa6O2gWKKO3O0kjn29zWZotoZN9yyMY04DZwAa6CK3k8lbl4m8nI3HHH5Dt0r1sBSsud9ThxVTXlXQbLJ5lu8XG4YAJGD/n/AOtSRbQE+YE4wST19/6CtD7HBG6PNwGGCD97P1/Kqbhld2XgY52EDg+n49q9M4HLoV7iPjfyvGAD04pfLLKEY7QfvAHqKdGgIwUHXO7dz2qWYRkBiuNvIyccen0oY72MbVS0Nj5EbepYlh0yBx681iVYvrhri5aRunYD0qDvXz2Jq+0qNrY9ejDljruJT4ZJIZVlikaORCCrKcEH1BpoFKOhGK52anrfgn4z6jZWy2PiBHvEUYW5T/WAf7Q7/Wvffg1r2m+J9PvrnS5lfZIvAHKtjuK+Ja+n/wBiy38vStXvyxw92Idv0jzn9a4q9CNuZHqYTFVJP2cndHser6tZQwvI0ojaPO5T1B9815br1wfEFs8cMnyX90INw6rGgy5/ImvRPH9hplzL5ktskkjd8V5ZDrej2muyaQLuJLmFpGWFjg/Ooxj14rhnFvQ96NT2UFJnV+CkhsfEWnw26KkSHy1UDAGQeK90s5AwA3FcV4BZiVZbaaEkSLMH/I17jpU6z2yOpB3KCTTouxx4r3rM2RNxxzSKvJLHJPOKrpIqkDd82PyFTxtlc4Nbtnn8tht1hlxjgVz+qQbs8cCugkICZPLdqzbqPzM46VxV43OqjKxz0K+Q+COCelcN8dfAcfjbwyGtFjGqWmZLZm43ccoT6H+YFekz26quT+HvVGZWQfdJzXAnKnLmW6O20akbM+Ar+1u7G8ls7mF4Z4mKvG64ZT9KoyD/APXX1D8evhyniKE61o8aJqsK/Og4+0IO3+8O35V8y3NvJDK8U0bRuh2srDBU+hBr6DC4mNeN+p4OKw0qErdCso4obAIyKkKgY5qNt2OldiONkXV+lEvysMU9c556CknHPTnvVIlnaLOGt4JIQX8yNSXKYIIAz9eT+lS24Sa4OV2OOFdeefp15qv4VjjuNLjkz8yKyElvfj6df1q3NHAkjuiOSrBSwPOcHJr6Wm7wTPDmuWbQ8y/Id8mHwOEBH54/P8BTrYSZVwyqrg7cjHGalXyPKjbHHeMDBOfUfgKaJ0V/LEJY54O7qM9efzrToZGP4khL6Czhtyq4cFhg5z0HrxXKof8AR/xru9Vt5Liwu0+zt5aoQh/PB/SuFj5tnHGRXjZjG1RM9TBSvBoliGQAOtJcf6lseopI8bc0txxEPTcK89nYOTAnB/uDt61I8zZ+UbmPGP61XbPlhR1bnPoKdCyr8sas7d2xQBPEoDgyYPPQ1oNCzQqycKOMVSRWLqzY56D0rTtLhUYRMeMjqKiXcpF3SJWtI9z7lB54P5V9LfArUDPo6qzZ49a+cLye3SJRjgkduteyfAHVI0cWoYY7DvXy3EuGVfBy0PQwMuWpY+h7V+RV9wCvFZVqQQK0kyY6/A6sOWbie7PYjbiqV41XJTzVDUPu1+68Me9g4H5/m8bVmOtXwetX1PFYFtMd/XvWvFJla/QsJH3Dy4PQlkO1t1PR89agJyaeOBXYoktEyt81WYW6VSjPzDNWoe1TOIkXYm2mpZW+Wq4FSb/lxXJURoiezarqscVQgPpVtH6VyTWhUSfcRVa8f5KsbsiqF+3ymvnc5reyw85eR6WDhzTSKKHdMPataBtqgVkWaktn3rSXOK/BaGIlKtOq+rPsI07RSLDtkU1TTAaUda74zc5XL5bIkLcVWnkqcjiqlxxXrwb5TK2pTmY+aBmpIyC47nvVef5rtcDOBU0SfJu9BmvCxuKnzuEEaXS3JGyGz2NQSrzxUkIO3nmmyk8V83JtyudNOQsZol4Boj+9n1qOdsAioS1OqLHWv3c1ZjPr3NVoeEAqYHHQ1am4yuUySZlYKBwQa09PUFt5rJH+tXkGtew3bB25r9H8PoOtj3Ua2PLzR8tGxoA8VTurcSNk1OrfNSyP8pr9wsfL3I7aEKMCnyoQhANMt35NOeSmBSVtjENyDXE/E/yRpErYGQD3rsZdxeuT+INl9p0qZSuTtNY11+7ZtQdpo8Fmv0wQ0Z47hqhiuPMztUkfUCuI+IVxqWmXG2zsLiRt3O0E1zFv4i8Qxr/yB73PqMj+lebh6HMrpnfXxCTs0expPcW5zBJPEf8AYkxT/wC1dXJx9uuh9ZBXkFr4j8RT3SRtp12qk8kk/wCFdxoMt9OFM0cynjqTSrQnRXxMunWhU+ydYuoaoww19KPqwqW3kmlkCyTNMzHu2awvELXENsDCju3tmtPwGkklwslwrAj1zXLOnKtHWTOmOIVGXupHb6fpMccCzTnaPTtUVzLokEnztGTn+7mreqTM0Kxg4AHauffT4ZZj5jMxzWtOhRw8lC12zmq4itiE5N2RpTa5o4iKbGIA7JWFca54YWUiSI7vcCrmraXbQWW5U6j1rw/xXDqX9tS+T9ztUvE0qdRw5BKhOcFLmPsrwFP5sK5JrtAM1wHgidU2Jyece1egRDvnNethZe6jzc1hy4hmdqcfyt9K4HXo9sjcdTXpV6uUPGa4jxJb/vgxHFe7gKvLUR87i4dTib9d3ysCBSW6qYdmCTVy9hBdnOdtVUGy2dwcEetfWxleKORbjFcKwgPTvmoLsjzGTJCYpYGV3Dfeao79trlj1PWtUtROWhia1I0NoT0JPFUUm863U9yMZq1rLJNEQe1Z9iNsQLevArbocspe8S7tseOnNX0K7Bn738qzZGLfdGMGrMJ/dPI3PHFc9bY0pbkGMzSqzfStrTVACkelc/FJicMeQa6DS/nIIzzXz+aTtRZ6OGV2dr4evFsbI+rVtaHcNqd/s3EonzP6e1cgqNsIXgCvQvA+m/Y9OWSRcSy/O39BX59WqSlNo+1wtKKin2OigXYtPY8cjNA6VHMTjrTirG7d2Vrlh3rLujknaOKvTt9TVC56HH4VMjSKMq8yoJJIrndSzhiea3dTmAB61zuosfLZugrnkdUDi9aOJST1zzXMat4Ln8XaHezWUqxXtrOPKD/ckG3JXPY9Oa6PXeXf9a6L4Zxqnh6eRsHzLlyPfAA/pUe0dL3luVKn7RcrPkTxTouoaNfG31aymspiSfmHDe4PQ1z80si5Gcj1r7Y8a+HtN1yye2vrOG4Qg8OoOPcHsfpXzN8R/hveaDLJdaWJLmyySUPLxj+or08Ljo1NJaM8rFYCVP3oao84LE9etJ9aUim16Z5Y7txTaWkoYEiDCZ5yf5Uw9aU54HahBlvYcmmwHx/L0+8f5U18lsUK3zFjWj4csjfakqEqFQFmLHA46frVQi5yUUTKSim2dFpi2ltZRWsZR5XAP3c5PX/P+c3mVfKWa5mYPwWC8BuuBxnkAfkfzg+x28N1F5c7cMC7Bdw645HHbPFWikMyurYHBUSrxkZycj1z396+kpx5VY8ack3cqCLz5A8bkhSwPfcepPPbNNkiaEFfP+RMhmxj5f8A65z+VPMvlD9y4laNcBh0x6H9f/r1HuDBiVRt2eCPu+/1+tWQRiKADeZpBnjkfzNU/EN4IrfanlgyrtAXnAB7f41ddYjGrScop+6c8D14rldXmSe+dogBGDhcDHFcmNrezp6bs6cNT5569CrRSgetLj2rwj1Rf0pCvSnKpz0H50HJ4HXNAEZ616v8B/idbeCFutN1KJ/sdxL5yyxjJR9uCCPTGK8pZGADEEA9DSHFZzgpKzNKVWVKSlE+hvHfxx02WF10dHupmBwWBVVPvmvA9S1C71DUpdRupme5lfezjg59vSqlOyAoHX1qKdKMNjbEYypiLc2yPqX4HeII/Enh+KSRlN3agRXCnrnH3vxHP517N4evijm15+U5Uj0r4a+G3jC78G+Ik1G2DSW7/JcQ5++n+I7V9YeEfFen63a2+q6XdLJEwGcHkeoI7GuGvRcHdbHo4bEKrFKW6PXbaTjfIwA9MdavrdKVBDD2rnbRjdQp+9wh5OKuwIqvv5I/hGayUmaSgnuaRJcnPPtQFExKR8gfeb09qjhDyZVMJ/eb/Cr1sERfKjHPX/69S43JvYzdTt8ovGMfyrMljV8+wwK6G9Tcu39azzarg445rkrU9Tooz0Ocu9KEvK8nvXnfxH+F+jeI4Xmktlt74DKXMa8k/wC0P4h+teyxQ8kUy6sY3jIAGfWuZRnD3os6HKMlyyV0fAvjvwbrfhe7aK/tm8nO1J1GUf6H+lcpN06CvvXxH4fs763ltby1juYHGCki5Br51+KPwZurNp9T8Oh7iDlntc5eP12/3h7dfrXq4XMoy92pozzMVlrXvUtUeHx/e7UTCpZIJIZijqQynBBpsq5FeumeQ4u50fgxov7LuRJj5ZR82eVBHUDvWlMI3uVhUSsQckse+e5/z1rnfCE0iXU0Kc7gG246kV0UjTxyi4yBtKgHgkAf5z+VfQYSfNRieNiI2qMZaxuE3yXDOGOAo+vNWhbxeWJiJJQ3yuN2evv1xx0poe4uF8qRjgOSQmOOPbpUzllCxWm/DKqru4I9fr1FdSMAuFZo0LGUo2AF4ABPT6da8/Vdonj9CwrvkYRz7m3NIJGzngZ6ZFcfqcKxaxfQgjaJGKkc9a83MV7qZ24J+80UID8q+p6UXhAVFz3zTIMggDrmnzxmW6EadlGfavJZ6IkZeYBWYKg/DNaNrauE+RAin+JuK6HwH4M1nxJerbaJpr3LA/PM/Ecf1boK9+8Gfs62gRJ/EuqSXDkDMNr8ifQseT+lYVK8Ibs2p4ec9kfN0VrCSN7szd1Qda6PTPCeqXiLLZeH9Ruc/wASW7kZ/lX2R4b+HPhHQVH9n6DZRuOjmMO//fTc11MdnCAFCAY7AVxVMc+iO2ngV1Z8VQ/Dnxxc7dvhG7VfWQKv8zXe/Dnwj4t0XU1kvNDlgjGOdynA/A19Ni1jwPkBps1pGVPyDFefiq069Nwex10sLCDuc5p7SeWu9Spx0Nbdr/q6zp4zHKeMc1bs5D0r8dzDBRo4pndJ6Ed2drelUbmQMvNXdRbBrFvZfk4r9N4NlzYfl7HxmeU7TuQBsT8HjNa9s52CudilzJWxbP8AKK/TcJHQ8CCLnm4anNN71UdxmmvN716CgJlzz8Vdspt2Kwmmq7p02StKdPQzT1OjQ5FEoqvbTDFTPIDXn1Im62LNtnbUwY5qvbN8tT964qmw0WFbC81RvnyDVpj8lZl2x3D618JxfX9jgZM9zKoc1RE1iuD0q+elVbMfIKsOflr8bw8eWjc+stqKrZNPJwKgjPNOZs124WV4hJDy1U7t/mA96sNwuTWXdzZuFXNeq24UzFLUA2bodM45q4g+WRc8Vlci8THetMN85IP19xXmwp8znKS6nJUqe8P2/ueRzg49qqvzirsq4i3ccA4rNYtwa8XMKHspRR0UKtydOhqCU5kC+tSwnINRyDEorzo7nqU5aEicVMOgqIdKkB4qJGlx0X381t2IAgA71jWi7379a2ovl474r9h8N8K1GVZo8XN6miiSk81FM2FOKV8kZqEcnBNfrJ8+Fqx3HOaWWTa2aXhaimAYHFMCrJdZkrM8RNv0+RuSApq7JC27jms7Vlf7BLHknIqJNFRTufK/j/xtpNhrk9tc+duVjwEzXKS/EbQm4VLgn/rmP8aq/HrR3tfGsssrYWUZFedfYVB+VwRUU7pWLnueh/8ACe6Y867YZ8k9dorqtI8SRSqGWOVcewrxWzt2N1GoGfm7V6RplnP9lDDcOO1cmYVZU0rHRg4KbdzrdS12NxHmOT5vYV0Xhi6yUKgjPrXnEwkLIjHJFdToEzW4jZicA+tcc684qJ1KlGXMep6rBJ/ZomHPFc7BMy3YOTgj1rrrGVdQ8OcEE7K8xvdU+zagYWyCr4rbHucJxnDZmWD5JwlGW6Ox1O63afknO0V5nqssbX0jeWp59K7G6upZtJk8qN3bb0ArzyW11aaRpBZzcn0rz8bRlKpzJbnZh6kYws2fSXg+6/4mMUa5K5616rF0X6V4n4aeaG+gB6ZHPpXtGnuJII2z2r1cJL3ThzyK9qpInnUla5HxNGWbpxXZnkVzPiWPMT816+GqWqI+axUbxOCvFG1s846VluVNvJnrjitTUkYEknjHSsQSLvZW5r7ehrE8pspxShIRtHOetNvJAynPLGny7VbGBjsPSqd23loyjl2712pGLehlXjNINoTC560xgscyjrx+VTyBXTarHjrisszP9qIHODwPWiTMrliRlWVuh9qfC+Y5EJwMVGRvLLgb+9R+Z5cbB+GPArmqvQ2p3uRllRgq8ntXT+HFaQqoGePyrkCSZhsySeBXeeDYQuxnP1r5bOq3LSPYwMOaaR1WiWH2m+jh2/IpDucdRXo9qgVAo9KwvDlvmP7QVAD4x9K6NFC4FfDxbm+Y+3UfZw5RSQAR61BM/wAuGOMVLIcDmqtzyfetSUVbk49MVQuH4I61anKgnqTWddsdpxxWcjaKMrUnRSSxrntRJdMjIHpWnfRP5rSElmPAJ7D2rIvmYK2cDisGjrVkcfr7bd23k10XgV1g8KW6twzM7/mxrmNfbajk1oaJctHpFpDu4EQ4rCqrpI1p7nQXNyXk46Vkarpsd5Gyso57mp45dw9jV+FdydiKulEU2fPXxN+GbeZJf6XGEm6tGBhX/wADXj1xby28zQzRtHIhwyMMEGvuSfT4bqNkkTdnpXj/AMV/hj9uhk1CwiC3iL8p6CQD+E/0Neth8Q4+7LY8fFYVSvKG587npTR1qxeWsttPJFNE8bxsVdGGCp9DVevRueSOxxjuaVvlGxeSeppufenLwu49T0qgEfrgcgV0PhN0tIZp5EYtINiYHX2+tc8FyR6mu202dbG2ijyrx7QAmBy2Pmyce/6kV3YCnebl2OXFStC3c2LJ2WJvn8mLZj5wAf8Aax+Y/WqduXVHjhKeWWAUEYJI56j6fr65q1fsb0ItuibcfOYyFCd/xPX8x9BSihhnkllmYIicLvJ3AAH07Hj9K9i55g8R28O54wS7IpAUZ3H1x35qsqRzTusSsIlYZZgRwTjFaSSXEReSQuw24G0Fsk8Zz+f+cVSmkhV5GaRRJjdGWGABj+v6VSZJj+J5IYLbZDlWkPOOhrl+9XNTme5uyuQQp2jaePwqtKhjkZGKkqSCQcivBxlX2tR22R7GHp+zhYMbTzinelM/GnA4/GuU2Yo/1Z+YZHQUrNznimnoOAPejse9AwIyTjGMdqZTwy4OcjjjHrTaAEA56Zo4oNJSAX9K2vCXibVvC+pLe6ZcFckeZET8ko9CP61i4oINJxvuNNp3R9n/AAV+Itj4w0lljcwXdsQssDnkA9CD3Hv7V6nHdRAfLluOeelfnp4Q8Ral4X1qLVdMl2yJw6n7si91NfTvgD4uaLr0arLeNYzBf3sDn5gfY9x715tag4O8VoexhsTGorTep7pBqLyMYbdQSOC2OFrcsJECbA25zyzV5xbeLNJjsGuIbiF0U4Gxs5Y9B9TXT6DdGNBE7F5W+dznpntXMpNPU6alNWujpnw3TkU2RVI7A1Esy7QM809TuOM80TszKOhWCncfQUjZbK8j6VbMW3moSNr98GuaUbHRGVzNu7dGBVlJNYl7ZcfKuB+tdRIoOeMYqndRAjdXHUpHVCpY8E+LnwlsPEQe/wBOCWWqgZDAYSY+jAdD7ivmbxLo+o6HqMmn6laSW1wn3lcfqD3HvX6AXdsshxjBB9K4P4ieAtH8Vac9tqNvlxzFOow8Z9j/AErpwmYSoNRnrEwxWBhXXNHSR8beGN/9r+WrKheNgC3QcV00uwpskBzjduBG0n8vb/OKXxh4F1rwT4gikuoRPYtIVhukzsb0B/ut7Gk8yVpWSNhJhRhecAd8cfj+Nfc5bXjUo3i9D43H0J06vLJaktoVW5VpGfHJJX5unv8ATp+FSwTTPcGJmREQ7SCcl88YJPf3+tV55bhFKNIwGBgZ659fb/61TW1yIhFNJGoDYXGevI79AOTXppnnOJdf7LcMLUsEcS5yu0ggA/ePrwPzrkfE0LxeIZtyGPegYDOcjpn9K6y2MWySR5c27sANvPOM9up4Nc34qKtd2d0sbRqYzFhuenI/Q1yY6N6J0YSX7w5y2H73HcmvTfgj8NZvG+tTXV7vh0e2k2yOOGmYfwKf5mvMrX/j5OOma+4fgbosOj+AtLhCAO8Imc/7T8/1r5zE1HCOh7uFpKcteh2nhXQ9N0XTorHTbOG2gjG1URcD/wCvXRRKPpgVTtsDvknp7VoRbcdjXlHsbbD0yQR1pAvzDjipV6UuAxFQ0UmNC8EYINNkHGOScVPjA4xUcw6HoRWckUmYOpqNxIOTnn2qGzbmtDUk3JnHNZCPtmx71+f8R4dxq+06G+6LN/gpXN6jIFDV0V0paLI9K5TWflYivd4Gr+/KmfNZ5TvFMpW04Nzj3rZSTZjHSuVhk23X410sRDw59q/YsGtT5NaE8k3NNkm3LmoOpxUUzYFeqooykx5lINX9OuBgfWsXfnrU9lLg496JwujNPU620uAxwKs+dlsCuetZ8P1rQhn3MBXn1qVjaMjo7NsrVzisyykGyrySDFeTVjobxVyR2+Ws+4G5x9asyuKgT5pBX5bx1VX1f2fc+nyenrzF2BdsYodqDwtMHJr8sqzslCJ9HCPUAxzUi1EV5p5bC115dBp+8KoMu5Nsdc9c3H+lq2Rx1q/q1xtjbB5rm7e4827+btXp4xvlUe5EYe62b1vIJJUboAtaiAYUc5x1rJ03DM4Bye3tWnASuNuK76GGfJqtz56tV98sOy+V16A1QcHIHf8AnViQ7nfbwAM4qGLmJDt6HrXzGcxtP0OrCzux0fC01uXp6jbmkA5rwD3KT0HKKXPajoKfaIWl3EfKK1w9F1qigupu3ZF2xiCfMepq4XIquvB4OBTslutf0ZwpglhMvikt9T5jMKvPVZMJAR1qNm+bjrUL/LzSecq/MTX0rZwpEN7feQ2w05LnKZHU1X1Py5IjJwcDNYOm6gxvdm07c9c1Ldikrm88zrJu2n3ps8YlBJPBHSi7uYTCDkbqzY7x5DjjrTsCPmr9rPSYlSG6RcSK4w2K8Fs9I1S5t/NghZ0Hf1r7B+M3h231yy2TruXPSvPNL0C00u0KoQ5AICt2rF1o03Y1VJyVzwXRY5bbUgtxEVYHkGvULK4BsQI/TpXLfEQvHqRaGzcHOd6LkVV8P63NxC8cg/4Ca5MVTda0kzejP2Wh1DxySXG7Gea1LZmBRWyMHmqVjcRMRv5JrZjt1dcr0rz697pHXRaauewfDZraTSliLBuKu6n4X0mS5MzQgtnPSuP+G90becRM3Fel3BDRhhXu4ZqrSV0eTWTp1HYxV020iTYsK4qA2NqDgW6D8K1i3GKqyH5jW2wkMt4Gjwx49K9L8Jys2morElsVwK7nYHAz79q7TwtJ+7C7ua+fwFV8zTO/MqacLnUBuKxNfQNA/HNbHOKzr6Myq2a9qnOzTPnKqvGx5xqsflq+44NcnI/lznoSf0ru/EUIXd8vNcJqSMLnIGFr7zLqvPBHh11YCyqvPBPesi/lDXOM/KBzVq9lcIu3nJ4rMvkZXyzY9q9anY5akyG5kEJPG1SPWs2PPmmVPmYnj2p+qTGSLyxwe1UfD7zCR0dvkzwTUyM+dXSNSBmW4dmx05NVLiQSZbnrU1/ui+VAfm6n1qihfdt6fWuKrLS510t7F+yiVnHrkfgK9C8H2vn3McWMBjyPauE0dGNwFP416h8O0VtRB2dBxXxOdVOa8T6HK4/vono9jEscaqBgCrqjgGook+UZ6VKT06V83BH102RzMeeBVOY8GrU5Gfeq0npwKtiiUJWGOKzro4HANaM+CTjms+5Py/M34VlI3iYt8fvHiud1Q/K3H4V0GoydQB+tc1qrFUNZM3jscP4ikO189e1TaRMzW8e3+6AKra8N+41J4c3PAnqODUON2awdjqrIfIowOn61rWa5TjrVKwiyoUAVsWMO0EYrVIzmySGEdT19qkmtYp4WikQMWHerUMa7Ae1TSR7VBA/GrRhI+dPjv8N2njl1rS4P9LhTMqKufOQf+zCvnZ12t/jX6C6lZpdQlZF6jFfIHx18ET+GPEst7bwt/Zt25ZSBxG56qf5ivQw1X7LPLxdJX518zzqIAv8AN070MdzU6NfkOe5rV8M2Ed1qa+YhkijBZhkDJ7DmvQpwc5KKPPnJQi5MvaNpUIija4QSSSEbdwbCk9uPzrY0fTNT1DVRZ6Xp8t9LE/yfZ4Sxz+Ar2P4RfBWbWo4db8TvPZ6cRmG0Q/vLhT3J/gX6cntjrX0Lp+jaboGnpZaJp9vp9qowEgQL+Z6k+5qcZnlDB/u6K5mvu/4IYbK62I9+q7JnyLD8M/iF9hkz4Su2Dc5yobp6E5/Cuc1K31PR5xp+rWFzZy9D50RUn0HPXFfcJ3MM55FUNb0HSPEOlS6brFjBdwSDBDryvuD1B9xXnUeKavN+9greW53VMhpuPuSd/M+J5tSmeBYA+0beAowRzgfy/U+tY2u3ht7QZkWaVxgAjgdv07V23xP8L3fw58XvpUjNcWVziSxuG6mPOMH/AGlzg+uc1y98kEky7o0bd0JU5IP1/L8K+ypVo4qgp0XufN1KcsNV5ai2OUsDHbwyXj5Mn3bfDDh+MsR14Gce+PSqmcg55Oetde+m2nmhWhQKOACvPWpP7Fsl+VrdGY87ecqO2frXD/ZtTujp/tCHZnHW8MtxOkEEbSSyEKiKMlie1dJ/wisMJMd1r2mw3KkrJD5gba3zcbgcfwjn/aFaenaVbw3l19lDR/uih2jduGRwOuOnX/Glk0LyQ227n8oxPG6DCkg8ndxyc4PqcAelT/Z9VeY/r1NmbL4M1F2KWVzYXpBO1YrhdxG4jPXH8Pr6eorI1LRNV08ut3Zyp5f3mHzKPxGR3H5iuvitZo1RIooym0AAjBwB61at5b2aFtPuIxLaGJ08lSM7zwCvB9McegoqYCUVdakU8cpSs0eaEc0JjPzA4xWvrml3X9o3EttZMtt5pWPaOOPSqttpV9JcLE0EkWWVSzocLkjk9+46VxOnNbo7lUi9mVEQMCc4A603ge9dnb2+j6EiJdRu13KGAc7XMZB25OMhf4uoY9DxVPWtPS5iea3NtcToDKs1sNq3MeBuwuBh0PUAcgk9ByODBSTOYboOKTPNKSWNJ3qCx0atJIqKpZ2OFA7k9K9A8F6HHDem2LRXMzjBdTtUMSuEywzxyTkAYINcVpK2ouDLeJO0UQDFYcbmORgZOQB+Br0HwjHbNrd3qlmjR20jMklvdMNqKGGBlSM/d/ujpj6b4eF6iMMRLlpslup7jQ1+12N3bqbeRJtkhcqjA5Hy49CPWvoL4eeOdP1TTLae2vkuri4xuKcZf+7g8jHvXh3iK3VYJoN9vL5zZdhIn3iM4y2Rj7w/BelZ3w/1ZvD3i+yv2+wxx/cuD9oB4IwWA6DHPA9TUZrgee0oLZGmU4/k92bvc+09NuGcDLZbufety365J61yHhu4Sa3iljYEEAiuttGGBz1r5qB9LUsXcZA71FIvOf0qxCMrTJl568Vc4mcJalTjH3gD2qtJGrggHHvV2VRtwuPc1BIPl4+bHpXNKJ0xZnzRKjbTwO/NUJbYOp4zzkYrbnh3x9OlVWiCDb69COK5alI3p1Dj9e0W2vbeS3uLVJYnG11dchhXg3xE+GV1p7vqGiB57TJZrf8AjjGMHb6jHbrX07dQNzwR71j31mshIZegNVhMbWwU+am9Ow8RhaWKhy1EfGEm77SImjL5PQ/LyB29ADgU94HCpGuyPacDkZOeMn24/WvefiP8M7PWIZrvTStlqJU4cD5XPuOx968VuvDniSG9ks73SbzEXys0Nq8g4HB3Dj1xzX3GAzijio72fY+Px2U1cNLRXRBFM8YjjEMcsSkMWLcBucjH5Vm+KUie0RInyIH8w7up3HHHrUkLQRrLaTtLBccuN8BVsjtj8/8AIqexls5wYmiM4cjzDKMkYz2PAxkZ6+tenNqrBxXU8tRlTmpWOIsfmvQvq4H6197+FJVg0axgX/lnAikj12ivhzXo44fEkckaLGkhVtqjABzzX2H4L1NZ7C3k9EUAevFfK4+PI+Vn0uXPmTkelWD7hluBWpA46rWDpTNJjJ681t2/XIz9DXlnqMvRFmXnipY1HpTEz3Ix9KmSmQIfWmNycNg9utSH73fFRyL1YcmoaLiUb6MMh45HaubulKz11coBTPPNYOp2/wAxbpXzue4T29B2OiD0GxtuhxXLeJI2Vy3aukgPy4rG8Sx5iLe1ePwnVdLGJM8rNafNSZxE0my5XnvXV6cd1spz2ritSk2TKx7Gur0a48yxG2v3fDPY+InGzL021eapyzAn2qac7ozVJPmavXgtDll2HSDjI7CktH+Y57VKV/dnHpVW1VvNNWldMlrU0Y5SJAOxrUtpeRzWQPlYVat5cNj3rmrR0LijrrGTMYq0JOcZrEtJ9sfWrEd1lutePXp6HXTWpqby30qa2GW3VVtvnXNXoF2rmvwrjes6mKUOiPtcrp8tK5K1A6UwtmnDpXwHMpS0PXSsgpk77IyaeoqhrMhSFgOuK9vAUm0Zz3scd4r1zybtY15Geaq2UqtcRyBvlboay9d027vLsuGwM1c0+3kgtVikzleh9q93MsLH2EZw3iaU6c1F3WjOu0q4xdvGxwcfpWmJdqEgjOc1zdpIPMSYHJYYNaodguVI6jNdFKV6DZ8bjE4VLGgkx81sD5Smc+9SxKpRduSQKp2pDK7f3sdavQjZFvLc4xmvlMypSqXvtqdGFnZgOd3tQvApqMDUm3IyK+Ue59DRloN+8QtXkGyMDGOetVrSPMgZj+FW5ZV3bSQDX3HCWUvE1Vfr+QYmtyQuRmT5utWY2+XNUZmAPBp8cmF+9X73SpxpwUY7I+Zk3J3YXNyqnmsjUrhmQ7H/AFqzqjDyWZeuK88k1ef+2mtpCyruwM1Tmo2uCi2b1zeXbIYeSPrTdOXyQWz831p91JDHa7iQWxWB9ukZm8tvpWlkTqdMkjsSWkG30pj3iR5wRiuQGp332ny5OFJ61T8Qaz9miwj/ADVMpxgrsuMHJ2GfEHV948tJMGuGlupHXbJtkFT6lMbsGSRufeqiwoRxIDXh4mV53PToxtGxnXlvaPktHKp+ma5/UVjgJMaM59NldiUVeuTUMsNvL9+MGso1JItwTOK09Jp5gwj2c8g11NsZAoUqfwFWYobeE/LGv5VZWWHHHFTUm5O4Qhyou+G52gvUbOOe9evWMyz2II54rxaOQLKrKw616h4OuhNZBS2eK9LLamricWOhtI0y3JqFyN1S3HyyGq7EZr05I5IbF8dOOtbfhaZo7nDNwelYjvFEMkgVLpd0ftasp/CvkqE+WaPbxEOem0eno25BUF1gRtUelXAmtge9TXPK47V7kZHys1bQ43XYRI7bq4nWLdUbIFega2nzZxxXLarArnIHH86+ryjE+6jxsRC9zjMjzduBkfpWTqGfOf3rbvovJdn6FjxWPeQcs+7k9a+qhNPU8ydzmtQZlmCjmlsWZpwNu1V5NW7qNTMPX+dPii+YKqgdzU1qqViKcXdjLgmVjuYgioGj3sWUHNXL1doJUZGKggDlDwVJ9a8+tP3Wd1L4kX9Ay0wTHevXPh7Byz7eQOteaeHbfbKPlyfWvZvBFt5enb9n3uhr4PMqvNUdj6nKKf7y50cecYNScEUJwvvQrKVPNeekfRNlaXByaqzZ9gKsTd8ZHpVN2bB3VLKRVl6nNZl45Ukdqv3Dc9TWXdOeRxWMmbwRiX8mWJ6Dua53VpFkzt4/pW9fqcnByKwL1PlJPHPpWZscnqUed3vUXhon7S0fXa1Xr9PmY9sVm6KfK1Vgc9jVRHc9E05eBwOK14VGBx+NZek/MoI5ret49xGMfjVESJolyuCOlS/7PPSnxx7fSmyfJ82fy9K1ijnkyncsAp54zXH+NdNsdZ024sb+GOaJ1IKsM8V1d+/yE8e49RXFeILwoGXIxWq0MXqfMPxE8FDw9O81hK0tqWxsb7yfj3Feofsu/DpdYvW1vVoN2nWEgyjDi4n6hfdVGCfU4FY/xLvFk2RooeV3CpgZ/HFfU3w38Px+F/Bml6MqjdBbqZj/AH5W5dvxJNaYzFTw+Gun70tF6df8jlpUIVa9raR1+fQ6WzjLNwOO2BWqmnQ+WPtHI9M0ulW6rbfqPWuA+MurQtYw2Fprk9tdRTpJPbWa7ppIgw3DI+5x/Ea83C4a9la7Z3TlKcrI7u40WykUvAGRx0xWAY2hneN1AcHBo8NXvjK88ZO95pUOm+Hlt90YklV53c42jCnjAyTn2FWtY2Nq0+08gjP5VhjqSjG/XyNKEpKXK2eJfteaTBd/Di31ZowZtPu0Kt32t8pH6ivmW2KuY5FmHHQMa+pf2s7pIPhLNakjzLq5ijUe+4H+SmvlGzwvcj5R9DX1/Czl9Vae1z57PkvaprexqbFMZlHJLYzj3HT3/wAa0ZF3EjzEV8c5QE7h61RhVtqr82OCSF7f1pLyB9reUWd2ZOR3r6lI+b3di/DE73QZLV1XPOGwc5yenXNLcSToojjywyQ4zkKCePy/z7QadPNbzph1XAPBLdevOOn+frRJM9vP5cgGzI+VCPmPPU9x3/w7PYaTLwuvs8vmsoZPuxNs+8QO3r7Z/HvlklyySA7U8wHYDjAzyTuzx/8Aq+ucr7Z9n2YEbLHktnsfp+n+eFg1GGG6Q3LLLGysAAOBu7jP+fpU3LUH2NeS+PlB4oA3QAFfvEk/5x/kuE9lcrCI1RDI+xzkjac5PPJ9P5fWnHd2sjsu1fKVvmJGcE9R2IHp/nEMFvC0AELIihmO4c7e3X/P+E9RcuhtutulqZoYIZFLkSA85Hb/AD7fnAtpF+5aC0hj5J3qMkD2ye/rnoD71Sgit/saRpdBldM5EmCXHUYq7Z3UaQiGRh5wTcSpxtUYx/MY/wD1VNo31Qa9GVrvRdNit1ZrWLcu0sQvzZJOfbt/nnEMukaQo/fWEQ3fx7SFx3xj0yKtfbJGhdJFYBZFX5X9OvfH+fzilZpiEZDtAzliRg59T17/AK571Lp0+qK5p9GRWmmWcEk/2GOW03IoJSUguowRyeecA/5FWoLo28GyWYuxXaTIwY/e6/n/AJ9YJ5o0uEUMS3mfM+D+YJ79eOP14fIpjaS6uvKhHVOOoJJB46HPOfp7VPsYRV0inUnLcgvdWv8Azz5eAsbEj92CFGMdDx0rE1K8vJpFVrtthO0oDs+UgA8Y44A/Kr4kIZ1t5AsYzuZnGScdj71jXcplXBwGHOc5Nc9WPMtTeklF6H0v+zh4uTVPDcentMXutPxDJu6lR90/l/KvedPlLKPmGK+Afhl4nk8JeN7W/MjJaTERXIzwVP8AF+B5/Ovt/wANaklzaxyKwKsAQR3r5DGYf2VV22PrcJW9rTXdHbwsSmKlKblxms+zmLAENmtCNs/NWC1NtmQyAbgvH5VXcEHn5h34q7KATu68VBKBk4HGKylE1hIhEe5STnHpUDRqu4/LjqKtPlc4qIqf4uR9O9ZuJomylJj8PpVG4g+dnUcdzWpKvG6ThahZPMj+bOK5alO50U6ljnLi03Z3DHpWTMt7p832i0laFgfmGflYehHeupuITk7TkDrVC4hDqcjIZa43FxZ1qSktTOuR4T8XQ/2b4p0m0MrAr5kiYPP92QfMp/GvCfjH8Kr3wI769oKvqWhv8rBx89oT0346r6N+B68+23tkjpjbyeOlQ21xe2tvLZuFu7GVDHJbT/MjIeCPavTwOa1MNLfQ87GZVTrxdtz4y8bNG1zaypGY24JAOR0HSvov4U3jTaZbOTxtFea/En4Xa5Hvm0e3N3ZLOXSNGzIinsQepHHT8q7r4XbrSxhtplaORAAUYYIPvXrY7E0sRJSpu55uBw1XD3jUVj3bR5SUTj8q6Syyen/6q47Qpl2qSwxXVWU2eR0rz0d0kbEQUL15qZfu1VhyVyWOanVeAc0Ejjwc9qaxUeo/rR0NI3X1qGWiGRfrWdqSho/wrRfOap3gypHWuWvHmg0bQ3MJTtYis/XvntW+lXrz93J6VUvU8y3P0r4SlfC5gvUyxUOaDR5frgPzdc5rW8KXDeRtaq3iC32SPSeF3AYrX71l1X2lGMj4PEU+WbR1AbcMVWPEhqeNl3YpWhDNmvdhI4XAVGXaAe4pFjCvuAqG5G0D1p8EhZcVry6XESTA5BpschDfjUu4bMGq24ebxUSV0PY2oZm8vGasWkhZxWZBJlBWhp4PmCvHzCapUnI7cLT55o6iw/1QrQX7uKzrL7oFXxmv5q4hxft8VOR97hqfLBIG4NOQ+tMbpRH1r5ml/FSR1vYm6Vz2tTEzFBzW7PII4yxPSuHv9at01UrIwxnBr7bK8J7WSijldRQkmyOffvqF2cqOD9a2r2K3a0FzAQeMnHes5b6zmXylYBh1FeviMJOi7VNj16OIp14e6NsWIhGQMhjWtAysNvf1qhGoXaoxhjVuBsyLgcjrWVGhyUOXofE51DkrMuRuw4BHHetGOb92UZSQwrMRtrqcErV+HBGwkg8GvnMbCSbszjwrJAu0qOxFWY0yvTrwKgchnUc5H6CrcIKgtjIr5zBYL2+LVNbH0FOpywuR3D/ZYuP9YelYcovmkMm8k5z1q/dT75yW7cYqMTKO4xX6zlWHp4GHu6M6vZe0j7yKsd3dK22QZq75zlN1MZ4iMnBpPOTGOK+jpZtyfEzkqZapfCMln3Aq3pXm/jJvsurRzxgjJ5IFeizKrDcCK4zxfAjsN2PY16VLHUsSrQepxTwc6PxbDYmkvbSNi2OPWqk/+h5JY/SorO9WFRGOnpVXVzJcONrED3rvUzl5CUXiyFmxjHeuZ1uaC4uCrN09DW3FCFhfkdK808VXDQauQrsPcGvOzCraG52YSHvHQy28ciERSj6GqMtrcRdsgdxXPxaxcRjO7ePfrVqHxMqkLLlf1FeTKq5HdGCiaBlkU8g/jSNcL/Ev5VLb6tY3I5KMatraWdzyjbTS52OyMmSTf90/nUaxzdRkitiTSyoyoD1A8MkZ+4Vp84uUpqJh613Xw+vWSTy3NcgXfHK5rT8NzmG9VjuXnvXThavJVTMMRT5oM9TveQGFU99WY5BNZBuvFUm696+klrqeLDsSbZpn6kD1q9p1u8LFwSam3RKMAqKFuFGfmH4V8dFWZ9DJ3VjsfDE7CEKx5Nbx+4QTk1wWl6oquo3d67azuEntw6nPFenRq3ifPYyk4yuZuqRBo2rkNQ+UspwMdK7e/wBojPrXGa1C28lVr2cqxXLV5H1PCxMTjNZi3yMxxWBLjzCpyfWui1lW8zkYrHuIG8ktnFfb069oniyj7zMeRd9xuK4UdKRlwd3X8KsbCud3JNLIqsARgYFY1ql2jWnHRlGRpCm4ryahiZ/ObPeprrd0DU6xjeedFVflHU1xYiuoU22dNGPvHR+HYHLoT1PavbPC8YTTI/pzXl3hGzM10iY4GK9fsYVhgVF6AcV8NUqe0m2fYZXTtByLDgcbRUL8DrUpzgnrUTnd7Cg9RFaTOD7VTmP96rk7cGqMvI5FZyNYopz49Tj0rKu1G49zWrLkj5jxWbeDOccCspG8DBvMnPTisO/UMvLda6G9XGcjtWBeDli1QjW5zeorjI6c1lQDy9ZjJ75revF8xs4ORXPXmV1CDbyQ2DVLcVz0fQxuhHYjt610VqQccEHuK53QDm3GDkYFdFbsV5x2rSxnJlxW25zVaduCO3SgzDB9uxqvPIpBXjpxW0TCRl6rcGOI9MYrzfxfd+XG0gkJHeu28QTjyime3FeR+PL8W0Ejsxx0H1ranBzkorqY1JqEXJ9Dira8W++IOkpclTC2owR5Pb94K+5LhdpP14r8/wC7u7qGaO9hjVvJKyjPOCDlfx4r7t8D65a+KvB+m65auCt1AruO6Pj5lPuDmr4jwzjGly7JWOPJ6/Nz827dzqNDnWZDGT84BrnG8A2FkfEV5pwkOoa2pE0tzIWCjbgKv91fpzWgqtFIGjJU+oNWTe6g2UMwA7YXmvGpYpRjZtpnpSpy5rxKPguxvvDXhGy0vVtVfV9TiQrNcnI3NnoM87R0GfSpLi0Jk+0LyT97/Gp4o2aQyMzEnrmvOvjb8S7HwToD2trMlxq1wpW3hznJ9Wx0Udz+H0mMKmNqqMVuNzjh4uUmeJftVeJI9Z8WWXhm0nDRaapmnI6eaw+VfqFyf+BCvIbi1kiXbLkSeuKvzQX95ey30tz5s9w5lmmZuXdjkt9P5VVuWZmw/O0bTk5+tfpOX4SOEw8aS6HxeNxUsRWc+hZ0xTMPlIGF5bd29hmpIJEaba3myAE57ce3em2drD5G91GWGUB6HHbNTSSeSUkUruT7+3PX6fXtXcro4dGywEZGTzFQErtOeDg+/wCH61XuRC1pHJL5wMfuAeBwB/n/AOu6KaRAgCJEdhZ9vBB7D36f5xwsqjIVpC6LjO1+jfQ/j/nqwM23TzBLGuDv6DBJJqaazinEaeXIZYhtOAefx74/r+dizhke5lk8xsKMHPPTng/561YRpY7n98zQxsC/y8F+oFTbuac76GA9vLHIFRGdjnkcqWz/AE/z7x2cMnmzqqHbtw6lsE81oySRsB85UjIXI7ZqWMQpbrP88p3nIDYP6e/NQ4miq9xl7ZMsFmYSzueMDjaQB/T65/mQ206v9raYqGAUll6qPTPU9f196sQPHAgmlYvJ94hiTtHQD9P0+tTTTSwRSJyy5Pl70yAeM9e/B7f/AFnyoj2jM4Wsa3LN5plEqlwoB/L/AOsPz9Hs12zCJpC4CbgMHqPT8Ks5M8kTSMpCbQWXknpgfqKZcRRlXn3yRZkxkjPv0Hv/AJ9Z0C7ZRuPthC/uiSuHyc8nt9f8/jYhvLlom8xQUT5cISAwbjHv96po2Ae4k3ySpGSwTkj16+neq11LI0scRt9p3KXYDbkdST2oK8rEbRTRPFuQCMkja3BHsazNQhWM4YHPUryOM1tI25VeZVBVi2W4U5HHTrk/yqhqchmjDbGDL8pyOayqRVi6ctTnLuNWJxwB0r6W/Zk8anUtEOi3kxN5YAKNx5eL+E/h0/KvnGZFZiM855NXvBuvXXhLxPbaxasWET7ZVH/LSM/eFeJj8N7SN0e1gsR7OSufoPpt3uRema3baXKD+VebeDNetdW0q2vrWYSwToHjYHsa7ewmVsfNxXzfwux9A0mrm595KjdRtPbmmRybsYNSryfem9SIuxWmHzFiMcY/Cm/xBvb1q1MikdetVyrEn9cVk0bJ3RBP3ClfxqPamQcZqcofM+ZRjFNYY+6o61DjcpOxSeAkHpjrWfcRruKlT9fStmZX249epqrJHnr0PtXNUpHRTmzClhI3EKAB096oXMG77mOetdNLCmPu/LWdLakMcdz6dK45wsdcaiZhSW67SGUD6VmXejQXD7/LBcdGHBrqbq3JwOfbiofI2na3HvWavF6F3TWpg2Yns3DMWdfTvXUaPq0chxuwfQ1nXFvtOB8xqKS0y25QVPqODXRDFSXxGMqEZbHc294u1fmGM1eWTpt5yK86gury3YKrlgD0P+NbdhryrtWcGM9yeldcMRGXU5Z4eUdjrwflyKU574rKh1GORQysGB9KuRS7h0yDVuSZnytEx5A6VVnUYwM5qRm6/NUTYwevtWcjSKMLV48DIrOVt0JWtvU4yyMR+Vc+W2SFa+PznD8tVVEVNXich4pXa7EisXRn8qfI711HimEPAzdxXI2WBJx1zX6fwvi1WwsVfY+MzGly1GdXbFmYNV7djjNZ+kP8oDVdulH3s19tTeh48lYr3LdabBJg4qC7k28Uy3krtiroy6moWGMVWZTvBFMM2AaElG4c1LiDL9uSuK39HTcQTzXPRckV1GgL8gr5Piar7LCyZ7OV0+aojchXaBV2A5XmqiLmrC8JX8w4yq3iZS6H3EV7qJTjGKZjBpik7qe7YGaeCSqS5rBPQxPFepLY2Ejs2MKa+f8AxH4nka4mkiVn+bjFdv8AHrX2sNKaNGILnbxXnOipDNpySSAHcM81+k5PhY0aPtZLc8+Tc52TPQvhl4kudU09ra6UggYGa47xzeavoviFpLVnEZOemRit3wPNDaamFUAK3pW94qtbG7u45JsD+tfU0oUsRh26i2ORyqUa1ovcxfDnjZru1g+0BleOVQ4bqAeOa9PswrOxGep7V5XrdjYQ6bLJbBDIybcdARXoHgK9bUdCgm53BQr5OSDivCxdCEYe6tDkzTmqJTkdBbryPMGQM496uWyHeTuyxPP+FV41AVFbr6+9aFugVB3r43F4fmepzYaNkDHZ87dcYzipJrqO0sWkkYcDue9JtDSAEjHWuX8V3/nPJZxuDHn5znBrsyLJZKq6z6npKV7RKeoeIIY5CckjNUG8Sqx+UE1lauLG2iBZ0J9zVazuLIIJdyD8K+tWVRfVnqxx/KrJG6viKRm2rGc1DdeIriPP7vGKzTrNjE5PyZHtWLqviO2LyMxQLj1renk9KT6kyzKS6I1T41uHuDbgMGFSz3T3ihpZPqPSvOVv47q/aa3bjPY10+kysyAO+DivUo4GlhNYLVnFUxc8RpI3Y7aLZv8AvVlareG3Q4Y7fetHT763ab7OzfMar+K9PR7cyJyMc11qZz8hhx6lK0TAEt9K4zXreS4vGkOfxFdRpzxqjRkcisjUj/pD4GOa4Mxb5UjqwqWpy0kO04NRPbB63JLbccmoJLbHY15Ox18tzEeExHKkg+1aWn6lPbj/AFpI9Cc02S35xjNQS220Z4+lVGoyXA6Oy8SAECRefUGte3160mIDFTns1eehNr8MRVsW0zRFl/Q1qppk2aPQjPp8q5yFPsaltLeIuHhkB9s15LdTXtvJw8ifjWppHiS7tyFkYP8AXiritbolvofQOgzFrURmnTfLIRXIfD3XPtgCk49Oa7WZdz5r6rDT56SZ4NaPLUdjNFxK3RqlSSQjBY0Q2kn93FTGzuD04FfI3PoNCKGV1kDbj+dd34L1TdGYZG5zwM1xsOmzMeeK1dOspbaVZFdgQa2oycWc2JpKrGx6DdLuTdXP6nGOc1qWN2JohE5BOOuarX9uW3HtXR7Z0ZqaPl8TQa0OH1u2UpnHNcxeR4+Xng9K72/ticjrXL6nZkOWI+mK+ywGYwrRVmeHXotO5ylyrB938qiuBiPritS5gCD5Rkmsa9DfNvyAOgr0qlROOhhSTuVHXzXCZ+uK3tJtTDENgyT3rK0W1kuLkZyEzXa6RYGaeONR8uQK+YzbGaezR62Fw8pySXU67wDYbUEuOT3rvAu0jHSszRLVbe2SNVAwK18jFeRTWmp9nSpqlBRQpXK471XbAU/rVk9KryfKCa1ZaKU3p0qjK24kdMd60Lj0NZ8/pmsmbRKcu4Z5rPv84O3jir9w0ca5dse1ZN9I7LhBsGep6mspM2ijLvGyT196w7wbpCO3etu73BMH8Pesp4yZDnrUpFmJdR7VOM1zOqbVvYu2G5rsNQUIGPc1xuqfNOMd2AA9K0SIbPQPDcn+jJkjgDB9a6S3bjI6d64/wsX+zfMewrqLYsqetaJGcmWJztBK4zWVeT7SeePWrd1NhD9awNWn2qTnvVohmNr91gM+7gfpXjPxL1Vo/wByoiIcE/PnJ6ZAI6V6J4jvwgYk8jpXjPii4W91dpJG/dglRwew/lXrZVS563N2PLzOry0uXuYl3qDTziSS2RGZhvMZ6jHA55r0H4QfF3UPh9qUtt5bXmjzOPNtmJBHH30J6N+hrg4o428yRlG3OAvQDoB9e9NlZuQI8P8AcYeh719DWw0K8HCaujw6dd05c0dz7b8N/GD4fa9arLDrsNpIR80F18jr7elXtV+KfgHTLcyz+IrJiOgjbcTXwtsVRlkD56ZFSWNpOuWguDGd3UH5c+leFLhmjzXUnY9JZ3K2sUfRnxA/aIWaN7HwdZs7v8v2iZSFHuB1P6CvDtRnuNQ1aXUtaupbq9mQfM67iSegx0AAxgD1rPdri3ndtsFyVGGcLs+Y8nGOo49KVrgmEF7eaHk4zhgDxnpyOK9jBZfRwa9xa9+p5uKxlXEv3noX4pd9uUidklcFWbPQ8cetZs/7t2VshcbD6/Sp0bybUMtwkgDbgQ3K+/P8qZErS3TSbWIK5JIB7e3evSuefYswuWZU8kszL8jY4VRwOB1pzKtuhihJZn6N/CpB7/malXbDGSgkCE4b1z26f5/rXkWWJ2leQIwO0sRnHUnHbPH+eyJRPN+5jZsb3JGXycYzjgHr0/z2kSO2e22wfLJI3mMJD1Pv/n/65JJb7FhaBmUjgs2P5jj/AD7VAq3Juo7bywzGMuXGOBzx7/5/GrlWuKGGHjUbcKfnCkbic8UksjqI45fluUHzHueMZH+f/rXGkhSFugGCHYknB+n4dP8AIq300aTxhF2swAOM5Bzwf07f/WpNgkVJ4V8x18zar4GM/Nntx2HerCbmtlKKkbxjHynDNz19+f1/SlcmRjhF55YgkccjpVp7xoTBM6KGRfkXqGbPB/z/APrlsvldiFLyNAMg7oQVJZSec/ep99JuixGhxgYZW5fjPXuev8vq1ruKR5wy7CzY3gjA9sj/AD/WwbppoCsbAqpwysoyeOufxP61HMPTsVbNocrISWgEhygG3D44/wA/X8bKSSTwtC0flBDuXYCTyeRk9x/nvUUkC3VpGbeMRlcEkA8Z6/y/z2fd2csSRqJG2pGcsAQCeP8AP4UIbaYxVZjmGQloyVwBjJ4AB/L/AD2W93yL5p2HGFkGCOc/p3/DiktoWs1ll3byzAAA5wD3IPv/AEqR2aOaSHzFKbd25TkZJ5z/AJ/+u09BESPbyhcHyxHMNxK5GKg1K2mjWUiNTuUFig4A6Z9ue1Ot1Exa3O4I4JznPI6EfnWlcMJLfy1mBnYg44HTqT6UpalR0OSMYRXV1Jbg5zjAqpNFycjHHIPat6eCSSQsqjcykMMdgP8A61QJAGjYogf5TuwPQdTnpXPOn0OqFTqegfs5eOG0vUv+EW1CbFvO26zZj91+6fQ9R7/Wvq7Rb3zEU7h0r89rxJLedLiBmR42DKwPIIPUV9afArxyvifw3FJI4+3W+IrpD/eA+99D1/Ovlcxw3s58yPo8BiOePIz3u0lVgpzzV1Gw2a53T7pSoJ4z71tWrgivPiztaLmN3401lwP" id="536" name="Google Shape;536;p68"/>
          <p:cNvSpPr/>
          <p:nvPr/>
        </p:nvSpPr>
        <p:spPr>
          <a:xfrm>
            <a:off x="4407029" y="1631950"/>
            <a:ext cx="171600" cy="171600"/>
          </a:xfrm>
          <a:prstGeom prst="rect">
            <a:avLst/>
          </a:prstGeom>
          <a:no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b="0" i="0" sz="1000" u="none" cap="none" strike="noStrike">
              <a:solidFill>
                <a:srgbClr val="000000"/>
              </a:solidFill>
              <a:latin typeface="Calibri"/>
              <a:ea typeface="Calibri"/>
              <a:cs typeface="Calibri"/>
              <a:sym typeface="Calibri"/>
            </a:endParaRPr>
          </a:p>
        </p:txBody>
      </p:sp>
      <p:sp>
        <p:nvSpPr>
          <p:cNvPr id="537" name="Google Shape;537;p68"/>
          <p:cNvSpPr txBox="1"/>
          <p:nvPr/>
        </p:nvSpPr>
        <p:spPr>
          <a:xfrm>
            <a:off x="2290396" y="810713"/>
            <a:ext cx="4563300" cy="213600"/>
          </a:xfrm>
          <a:prstGeom prst="rect">
            <a:avLst/>
          </a:prstGeom>
          <a:noFill/>
          <a:ln>
            <a:noFill/>
          </a:ln>
        </p:spPr>
        <p:txBody>
          <a:bodyPr anchorCtr="0" anchor="ctr" bIns="14300" lIns="14300" spcFirstLastPara="1" rIns="14300" wrap="square" tIns="14300">
            <a:spAutoFit/>
          </a:bodyPr>
          <a:lstStyle/>
          <a:p>
            <a:pPr indent="0" lvl="0" marL="0" marR="0" rtl="0" algn="l">
              <a:spcBef>
                <a:spcPts val="0"/>
              </a:spcBef>
              <a:spcAft>
                <a:spcPts val="0"/>
              </a:spcAft>
              <a:buNone/>
            </a:pPr>
            <a:r>
              <a:rPr b="1" i="0" lang="es" sz="1200" u="none" cap="none" strike="noStrike">
                <a:solidFill>
                  <a:srgbClr val="535353"/>
                </a:solidFill>
                <a:latin typeface="Century Gothic"/>
                <a:ea typeface="Century Gothic"/>
                <a:cs typeface="Century Gothic"/>
                <a:sym typeface="Century Gothic"/>
              </a:rPr>
              <a:t>Sustainable Financing Framework – Criterios de elegibilidad</a:t>
            </a:r>
            <a:endParaRPr b="0" i="0" sz="1200" u="none" cap="none" strike="noStrike">
              <a:solidFill>
                <a:srgbClr val="535353"/>
              </a:solidFill>
              <a:latin typeface="Century Gothic"/>
              <a:ea typeface="Century Gothic"/>
              <a:cs typeface="Century Gothic"/>
              <a:sym typeface="Century Gothic"/>
            </a:endParaRPr>
          </a:p>
        </p:txBody>
      </p:sp>
      <p:sp>
        <p:nvSpPr>
          <p:cNvPr id="538" name="Google Shape;538;p68"/>
          <p:cNvSpPr txBox="1"/>
          <p:nvPr/>
        </p:nvSpPr>
        <p:spPr>
          <a:xfrm>
            <a:off x="3222517" y="3246812"/>
            <a:ext cx="2589900" cy="213600"/>
          </a:xfrm>
          <a:prstGeom prst="rect">
            <a:avLst/>
          </a:prstGeom>
          <a:noFill/>
          <a:ln>
            <a:noFill/>
          </a:ln>
        </p:spPr>
        <p:txBody>
          <a:bodyPr anchorCtr="0" anchor="ctr" bIns="14300" lIns="14300" spcFirstLastPara="1" rIns="14300" wrap="square" tIns="14300">
            <a:spAutoFit/>
          </a:bodyPr>
          <a:lstStyle/>
          <a:p>
            <a:pPr indent="0" lvl="0" marL="0" marR="0" rtl="0" algn="l">
              <a:spcBef>
                <a:spcPts val="0"/>
              </a:spcBef>
              <a:spcAft>
                <a:spcPts val="0"/>
              </a:spcAft>
              <a:buNone/>
            </a:pPr>
            <a:r>
              <a:rPr b="1" i="0" lang="es" sz="1200" u="none" cap="none" strike="noStrike">
                <a:solidFill>
                  <a:srgbClr val="535353"/>
                </a:solidFill>
                <a:latin typeface="Century Gothic"/>
                <a:ea typeface="Century Gothic"/>
                <a:cs typeface="Century Gothic"/>
                <a:sym typeface="Century Gothic"/>
              </a:rPr>
              <a:t>Bonos sostenibles de BancoEstado</a:t>
            </a:r>
            <a:endParaRPr b="1" i="0" sz="1200" u="none" cap="none" strike="noStrike">
              <a:solidFill>
                <a:srgbClr val="535353"/>
              </a:solidFill>
              <a:latin typeface="Century Gothic"/>
              <a:ea typeface="Century Gothic"/>
              <a:cs typeface="Century Gothic"/>
              <a:sym typeface="Century Gothic"/>
            </a:endParaRPr>
          </a:p>
        </p:txBody>
      </p:sp>
      <p:grpSp>
        <p:nvGrpSpPr>
          <p:cNvPr id="539" name="Google Shape;539;p68"/>
          <p:cNvGrpSpPr/>
          <p:nvPr/>
        </p:nvGrpSpPr>
        <p:grpSpPr>
          <a:xfrm>
            <a:off x="5777650" y="3353493"/>
            <a:ext cx="835650" cy="900675"/>
            <a:chOff x="7995175" y="3769994"/>
            <a:chExt cx="1114200" cy="1200900"/>
          </a:xfrm>
        </p:grpSpPr>
        <p:sp>
          <p:nvSpPr>
            <p:cNvPr id="540" name="Google Shape;540;p68"/>
            <p:cNvSpPr/>
            <p:nvPr/>
          </p:nvSpPr>
          <p:spPr>
            <a:xfrm>
              <a:off x="8032937" y="3769994"/>
              <a:ext cx="1036200" cy="1200900"/>
            </a:xfrm>
            <a:prstGeom prst="roundRect">
              <a:avLst>
                <a:gd fmla="val 16682" name="adj"/>
              </a:avLst>
            </a:prstGeom>
            <a:noFill/>
            <a:ln>
              <a:noFill/>
            </a:ln>
          </p:spPr>
          <p:txBody>
            <a:bodyPr anchorCtr="0" anchor="ctr" bIns="14300" lIns="14300" spcFirstLastPara="1" rIns="14300" wrap="square" tIns="14300">
              <a:noAutofit/>
            </a:bodyPr>
            <a:lstStyle/>
            <a:p>
              <a:pPr indent="0" lvl="0" marL="0" marR="0" rtl="0" algn="ctr">
                <a:spcBef>
                  <a:spcPts val="0"/>
                </a:spcBef>
                <a:spcAft>
                  <a:spcPts val="0"/>
                </a:spcAft>
                <a:buNone/>
              </a:pPr>
              <a:r>
                <a:t/>
              </a:r>
              <a:endParaRPr b="0" i="0" sz="600" u="none" cap="none" strike="noStrike">
                <a:solidFill>
                  <a:srgbClr val="006C82"/>
                </a:solidFill>
                <a:latin typeface="Century Gothic"/>
                <a:ea typeface="Century Gothic"/>
                <a:cs typeface="Century Gothic"/>
                <a:sym typeface="Century Gothic"/>
              </a:endParaRPr>
            </a:p>
          </p:txBody>
        </p:sp>
        <p:sp>
          <p:nvSpPr>
            <p:cNvPr id="541" name="Google Shape;541;p68"/>
            <p:cNvSpPr txBox="1"/>
            <p:nvPr/>
          </p:nvSpPr>
          <p:spPr>
            <a:xfrm>
              <a:off x="8180182" y="4074293"/>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CLF’29</a:t>
              </a:r>
              <a:endParaRPr b="1" i="0" sz="600" u="none" cap="none" strike="noStrike">
                <a:solidFill>
                  <a:srgbClr val="00B050"/>
                </a:solidFill>
                <a:latin typeface="Century Gothic"/>
                <a:ea typeface="Century Gothic"/>
                <a:cs typeface="Century Gothic"/>
                <a:sym typeface="Century Gothic"/>
              </a:endParaRPr>
            </a:p>
          </p:txBody>
        </p:sp>
        <p:sp>
          <p:nvSpPr>
            <p:cNvPr id="542" name="Google Shape;542;p68"/>
            <p:cNvSpPr txBox="1"/>
            <p:nvPr/>
          </p:nvSpPr>
          <p:spPr>
            <a:xfrm>
              <a:off x="8247781" y="4235231"/>
              <a:ext cx="6312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BONO</a:t>
              </a:r>
              <a:endParaRPr sz="1100"/>
            </a:p>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VERDE</a:t>
              </a:r>
              <a:endParaRPr sz="1100"/>
            </a:p>
          </p:txBody>
        </p:sp>
        <p:sp>
          <p:nvSpPr>
            <p:cNvPr id="543" name="Google Shape;543;p68"/>
            <p:cNvSpPr txBox="1"/>
            <p:nvPr/>
          </p:nvSpPr>
          <p:spPr>
            <a:xfrm>
              <a:off x="8028537" y="4493120"/>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CLF1mm</a:t>
              </a:r>
              <a:endParaRPr b="1" i="0" sz="600" u="none" cap="none" strike="noStrike">
                <a:solidFill>
                  <a:srgbClr val="00B050"/>
                </a:solidFill>
                <a:latin typeface="Century Gothic"/>
                <a:ea typeface="Century Gothic"/>
                <a:cs typeface="Century Gothic"/>
                <a:sym typeface="Century Gothic"/>
              </a:endParaRPr>
            </a:p>
          </p:txBody>
        </p:sp>
        <p:sp>
          <p:nvSpPr>
            <p:cNvPr id="544" name="Google Shape;544;p68"/>
            <p:cNvSpPr txBox="1"/>
            <p:nvPr/>
          </p:nvSpPr>
          <p:spPr>
            <a:xfrm>
              <a:off x="7995175" y="4626869"/>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Issued: Nov-23</a:t>
              </a:r>
              <a:endParaRPr sz="1100"/>
            </a:p>
          </p:txBody>
        </p:sp>
      </p:grpSp>
      <p:grpSp>
        <p:nvGrpSpPr>
          <p:cNvPr id="545" name="Google Shape;545;p68"/>
          <p:cNvGrpSpPr/>
          <p:nvPr/>
        </p:nvGrpSpPr>
        <p:grpSpPr>
          <a:xfrm>
            <a:off x="1051934" y="3541970"/>
            <a:ext cx="835650" cy="645314"/>
            <a:chOff x="7995175" y="3992051"/>
            <a:chExt cx="1114200" cy="860418"/>
          </a:xfrm>
        </p:grpSpPr>
        <p:sp>
          <p:nvSpPr>
            <p:cNvPr id="546" name="Google Shape;546;p68"/>
            <p:cNvSpPr txBox="1"/>
            <p:nvPr/>
          </p:nvSpPr>
          <p:spPr>
            <a:xfrm>
              <a:off x="8180182" y="3992051"/>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JPY’26</a:t>
              </a:r>
              <a:endParaRPr b="0" i="0" sz="600" u="none" cap="none" strike="noStrike">
                <a:solidFill>
                  <a:schemeClr val="dk1"/>
                </a:solidFill>
                <a:latin typeface="Century Gothic"/>
                <a:ea typeface="Century Gothic"/>
                <a:cs typeface="Century Gothic"/>
                <a:sym typeface="Century Gothic"/>
              </a:endParaRPr>
            </a:p>
          </p:txBody>
        </p:sp>
        <p:sp>
          <p:nvSpPr>
            <p:cNvPr id="547" name="Google Shape;547;p68"/>
            <p:cNvSpPr txBox="1"/>
            <p:nvPr/>
          </p:nvSpPr>
          <p:spPr>
            <a:xfrm>
              <a:off x="8167684" y="4174147"/>
              <a:ext cx="7509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WOMEN</a:t>
              </a:r>
              <a:endParaRPr sz="1100"/>
            </a:p>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BOND</a:t>
              </a:r>
              <a:endParaRPr b="0" i="0" sz="600" u="none" cap="none" strike="noStrike">
                <a:solidFill>
                  <a:schemeClr val="dk1"/>
                </a:solidFill>
                <a:latin typeface="Century Gothic"/>
                <a:ea typeface="Century Gothic"/>
                <a:cs typeface="Century Gothic"/>
                <a:sym typeface="Century Gothic"/>
              </a:endParaRPr>
            </a:p>
          </p:txBody>
        </p:sp>
        <p:sp>
          <p:nvSpPr>
            <p:cNvPr id="548" name="Google Shape;548;p68"/>
            <p:cNvSpPr txBox="1"/>
            <p:nvPr/>
          </p:nvSpPr>
          <p:spPr>
            <a:xfrm>
              <a:off x="8028537" y="4469471"/>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JPY25bn</a:t>
              </a:r>
              <a:endParaRPr b="0" i="0" sz="600" u="none" cap="none" strike="noStrike">
                <a:solidFill>
                  <a:schemeClr val="dk1"/>
                </a:solidFill>
                <a:latin typeface="Century Gothic"/>
                <a:ea typeface="Century Gothic"/>
                <a:cs typeface="Century Gothic"/>
                <a:sym typeface="Century Gothic"/>
              </a:endParaRPr>
            </a:p>
          </p:txBody>
        </p:sp>
        <p:sp>
          <p:nvSpPr>
            <p:cNvPr id="549" name="Google Shape;549;p68"/>
            <p:cNvSpPr txBox="1"/>
            <p:nvPr/>
          </p:nvSpPr>
          <p:spPr>
            <a:xfrm>
              <a:off x="7995175" y="4626869"/>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Issued: Jun-16</a:t>
              </a:r>
              <a:endParaRPr sz="1100"/>
            </a:p>
          </p:txBody>
        </p:sp>
      </p:grpSp>
      <p:grpSp>
        <p:nvGrpSpPr>
          <p:cNvPr id="550" name="Google Shape;550;p68"/>
          <p:cNvGrpSpPr/>
          <p:nvPr/>
        </p:nvGrpSpPr>
        <p:grpSpPr>
          <a:xfrm>
            <a:off x="1686298" y="3551996"/>
            <a:ext cx="835650" cy="628168"/>
            <a:chOff x="7995175" y="4014911"/>
            <a:chExt cx="1114200" cy="837558"/>
          </a:xfrm>
        </p:grpSpPr>
        <p:sp>
          <p:nvSpPr>
            <p:cNvPr id="551" name="Google Shape;551;p68"/>
            <p:cNvSpPr txBox="1"/>
            <p:nvPr/>
          </p:nvSpPr>
          <p:spPr>
            <a:xfrm>
              <a:off x="8180182" y="4014911"/>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USD’26</a:t>
              </a:r>
              <a:endParaRPr b="0" i="0" sz="600" u="none" cap="none" strike="noStrike">
                <a:solidFill>
                  <a:schemeClr val="dk1"/>
                </a:solidFill>
                <a:latin typeface="Century Gothic"/>
                <a:ea typeface="Century Gothic"/>
                <a:cs typeface="Century Gothic"/>
                <a:sym typeface="Century Gothic"/>
              </a:endParaRPr>
            </a:p>
          </p:txBody>
        </p:sp>
        <p:sp>
          <p:nvSpPr>
            <p:cNvPr id="552" name="Google Shape;552;p68"/>
            <p:cNvSpPr txBox="1"/>
            <p:nvPr/>
          </p:nvSpPr>
          <p:spPr>
            <a:xfrm>
              <a:off x="8000814" y="4197007"/>
              <a:ext cx="10947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MICROFINANCE</a:t>
              </a:r>
              <a:endParaRPr sz="1100"/>
            </a:p>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BOND</a:t>
              </a:r>
              <a:endParaRPr b="0" i="0" sz="600" u="none" cap="none" strike="noStrike">
                <a:solidFill>
                  <a:schemeClr val="dk1"/>
                </a:solidFill>
                <a:latin typeface="Century Gothic"/>
                <a:ea typeface="Century Gothic"/>
                <a:cs typeface="Century Gothic"/>
                <a:sym typeface="Century Gothic"/>
              </a:endParaRPr>
            </a:p>
          </p:txBody>
        </p:sp>
        <p:sp>
          <p:nvSpPr>
            <p:cNvPr id="553" name="Google Shape;553;p68"/>
            <p:cNvSpPr txBox="1"/>
            <p:nvPr/>
          </p:nvSpPr>
          <p:spPr>
            <a:xfrm>
              <a:off x="8028537" y="4469471"/>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USD100mm</a:t>
              </a:r>
              <a:endParaRPr sz="1100"/>
            </a:p>
          </p:txBody>
        </p:sp>
        <p:sp>
          <p:nvSpPr>
            <p:cNvPr id="554" name="Google Shape;554;p68"/>
            <p:cNvSpPr txBox="1"/>
            <p:nvPr/>
          </p:nvSpPr>
          <p:spPr>
            <a:xfrm>
              <a:off x="7995175" y="4626869"/>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Issued: Oct-16</a:t>
              </a:r>
              <a:endParaRPr sz="1100"/>
            </a:p>
          </p:txBody>
        </p:sp>
      </p:grpSp>
      <p:grpSp>
        <p:nvGrpSpPr>
          <p:cNvPr id="555" name="Google Shape;555;p68"/>
          <p:cNvGrpSpPr/>
          <p:nvPr/>
        </p:nvGrpSpPr>
        <p:grpSpPr>
          <a:xfrm>
            <a:off x="2303204" y="4215714"/>
            <a:ext cx="835650" cy="900675"/>
            <a:chOff x="7995175" y="3769994"/>
            <a:chExt cx="1114200" cy="1200900"/>
          </a:xfrm>
        </p:grpSpPr>
        <p:sp>
          <p:nvSpPr>
            <p:cNvPr id="556" name="Google Shape;556;p68"/>
            <p:cNvSpPr/>
            <p:nvPr/>
          </p:nvSpPr>
          <p:spPr>
            <a:xfrm>
              <a:off x="8032937" y="3769994"/>
              <a:ext cx="1036200" cy="1200900"/>
            </a:xfrm>
            <a:prstGeom prst="roundRect">
              <a:avLst>
                <a:gd fmla="val 16682" name="adj"/>
              </a:avLst>
            </a:prstGeom>
            <a:noFill/>
            <a:ln>
              <a:noFill/>
            </a:ln>
          </p:spPr>
          <p:txBody>
            <a:bodyPr anchorCtr="0" anchor="ctr" bIns="14300" lIns="14300" spcFirstLastPara="1" rIns="14300" wrap="square" tIns="14300">
              <a:noAutofit/>
            </a:bodyPr>
            <a:lstStyle/>
            <a:p>
              <a:pPr indent="0" lvl="0" marL="0" marR="0" rtl="0" algn="ctr">
                <a:spcBef>
                  <a:spcPts val="0"/>
                </a:spcBef>
                <a:spcAft>
                  <a:spcPts val="0"/>
                </a:spcAft>
                <a:buNone/>
              </a:pPr>
              <a:r>
                <a:t/>
              </a:r>
              <a:endParaRPr b="0" i="0" sz="600" u="none" cap="none" strike="noStrike">
                <a:solidFill>
                  <a:schemeClr val="dk1"/>
                </a:solidFill>
                <a:latin typeface="Century Gothic"/>
                <a:ea typeface="Century Gothic"/>
                <a:cs typeface="Century Gothic"/>
                <a:sym typeface="Century Gothic"/>
              </a:endParaRPr>
            </a:p>
          </p:txBody>
        </p:sp>
        <p:sp>
          <p:nvSpPr>
            <p:cNvPr id="557" name="Google Shape;557;p68"/>
            <p:cNvSpPr txBox="1"/>
            <p:nvPr/>
          </p:nvSpPr>
          <p:spPr>
            <a:xfrm>
              <a:off x="8180182" y="3839651"/>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AUD’27</a:t>
              </a:r>
              <a:endParaRPr sz="1100"/>
            </a:p>
          </p:txBody>
        </p:sp>
        <p:sp>
          <p:nvSpPr>
            <p:cNvPr id="558" name="Google Shape;558;p68"/>
            <p:cNvSpPr txBox="1"/>
            <p:nvPr/>
          </p:nvSpPr>
          <p:spPr>
            <a:xfrm>
              <a:off x="8167684" y="4006507"/>
              <a:ext cx="7509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WOMEN</a:t>
              </a:r>
              <a:endParaRPr sz="1100"/>
            </a:p>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BOND</a:t>
              </a:r>
              <a:endParaRPr b="0" i="0" sz="600" u="none" cap="none" strike="noStrike">
                <a:solidFill>
                  <a:schemeClr val="dk1"/>
                </a:solidFill>
                <a:latin typeface="Century Gothic"/>
                <a:ea typeface="Century Gothic"/>
                <a:cs typeface="Century Gothic"/>
                <a:sym typeface="Century Gothic"/>
              </a:endParaRPr>
            </a:p>
          </p:txBody>
        </p:sp>
        <p:sp>
          <p:nvSpPr>
            <p:cNvPr id="559" name="Google Shape;559;p68"/>
            <p:cNvSpPr txBox="1"/>
            <p:nvPr/>
          </p:nvSpPr>
          <p:spPr>
            <a:xfrm>
              <a:off x="8028537" y="4317071"/>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AUD110mm</a:t>
              </a:r>
              <a:endParaRPr sz="1100"/>
            </a:p>
          </p:txBody>
        </p:sp>
        <p:sp>
          <p:nvSpPr>
            <p:cNvPr id="560" name="Google Shape;560;p68"/>
            <p:cNvSpPr txBox="1"/>
            <p:nvPr/>
          </p:nvSpPr>
          <p:spPr>
            <a:xfrm>
              <a:off x="7995175" y="4450294"/>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Issued: Apr-17</a:t>
              </a:r>
              <a:endParaRPr sz="1100"/>
            </a:p>
          </p:txBody>
        </p:sp>
      </p:grpSp>
      <p:grpSp>
        <p:nvGrpSpPr>
          <p:cNvPr id="561" name="Google Shape;561;p68"/>
          <p:cNvGrpSpPr/>
          <p:nvPr/>
        </p:nvGrpSpPr>
        <p:grpSpPr>
          <a:xfrm>
            <a:off x="2991049" y="3353493"/>
            <a:ext cx="835650" cy="900675"/>
            <a:chOff x="7995175" y="3769994"/>
            <a:chExt cx="1114200" cy="1200900"/>
          </a:xfrm>
        </p:grpSpPr>
        <p:sp>
          <p:nvSpPr>
            <p:cNvPr id="562" name="Google Shape;562;p68"/>
            <p:cNvSpPr/>
            <p:nvPr/>
          </p:nvSpPr>
          <p:spPr>
            <a:xfrm>
              <a:off x="8032937" y="3769994"/>
              <a:ext cx="1036200" cy="1200900"/>
            </a:xfrm>
            <a:prstGeom prst="roundRect">
              <a:avLst>
                <a:gd fmla="val 16682" name="adj"/>
              </a:avLst>
            </a:prstGeom>
            <a:noFill/>
            <a:ln>
              <a:noFill/>
            </a:ln>
          </p:spPr>
          <p:txBody>
            <a:bodyPr anchorCtr="0" anchor="ctr" bIns="14300" lIns="14300" spcFirstLastPara="1" rIns="14300" wrap="square" tIns="14300">
              <a:noAutofit/>
            </a:bodyPr>
            <a:lstStyle/>
            <a:p>
              <a:pPr indent="0" lvl="0" marL="0" marR="0" rtl="0" algn="ctr">
                <a:spcBef>
                  <a:spcPts val="0"/>
                </a:spcBef>
                <a:spcAft>
                  <a:spcPts val="0"/>
                </a:spcAft>
                <a:buNone/>
              </a:pPr>
              <a:r>
                <a:t/>
              </a:r>
              <a:endParaRPr b="0" i="0" sz="600" u="none" cap="none" strike="noStrike">
                <a:solidFill>
                  <a:schemeClr val="dk1"/>
                </a:solidFill>
                <a:latin typeface="Century Gothic"/>
                <a:ea typeface="Century Gothic"/>
                <a:cs typeface="Century Gothic"/>
                <a:sym typeface="Century Gothic"/>
              </a:endParaRPr>
            </a:p>
          </p:txBody>
        </p:sp>
        <p:sp>
          <p:nvSpPr>
            <p:cNvPr id="563" name="Google Shape;563;p68"/>
            <p:cNvSpPr txBox="1"/>
            <p:nvPr/>
          </p:nvSpPr>
          <p:spPr>
            <a:xfrm>
              <a:off x="8180182" y="4030151"/>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chemeClr val="dk1"/>
                  </a:solidFill>
                  <a:latin typeface="Century Gothic"/>
                  <a:ea typeface="Century Gothic"/>
                  <a:cs typeface="Century Gothic"/>
                  <a:sym typeface="Century Gothic"/>
                </a:rPr>
                <a:t>CLP’22</a:t>
              </a:r>
              <a:endParaRPr sz="1100"/>
            </a:p>
          </p:txBody>
        </p:sp>
        <p:sp>
          <p:nvSpPr>
            <p:cNvPr id="564" name="Google Shape;564;p68"/>
            <p:cNvSpPr txBox="1"/>
            <p:nvPr/>
          </p:nvSpPr>
          <p:spPr>
            <a:xfrm>
              <a:off x="8167684" y="4189387"/>
              <a:ext cx="7509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chemeClr val="dk1"/>
                  </a:solidFill>
                  <a:latin typeface="Century Gothic"/>
                  <a:ea typeface="Century Gothic"/>
                  <a:cs typeface="Century Gothic"/>
                  <a:sym typeface="Century Gothic"/>
                </a:rPr>
                <a:t>BONO</a:t>
              </a:r>
              <a:endParaRPr sz="1100"/>
            </a:p>
            <a:p>
              <a:pPr indent="0" lvl="0" marL="0" marR="0" rtl="0" algn="ctr">
                <a:spcBef>
                  <a:spcPts val="0"/>
                </a:spcBef>
                <a:spcAft>
                  <a:spcPts val="0"/>
                </a:spcAft>
                <a:buNone/>
              </a:pPr>
              <a:r>
                <a:rPr b="1" i="0" lang="es" sz="600" u="none" cap="none" strike="noStrike">
                  <a:solidFill>
                    <a:schemeClr val="dk1"/>
                  </a:solidFill>
                  <a:latin typeface="Century Gothic"/>
                  <a:ea typeface="Century Gothic"/>
                  <a:cs typeface="Century Gothic"/>
                  <a:sym typeface="Century Gothic"/>
                </a:rPr>
                <a:t>SOCIAL</a:t>
              </a:r>
              <a:endParaRPr sz="1100"/>
            </a:p>
          </p:txBody>
        </p:sp>
        <p:sp>
          <p:nvSpPr>
            <p:cNvPr id="565" name="Google Shape;565;p68"/>
            <p:cNvSpPr txBox="1"/>
            <p:nvPr/>
          </p:nvSpPr>
          <p:spPr>
            <a:xfrm>
              <a:off x="8028537" y="4477091"/>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chemeClr val="dk1"/>
                  </a:solidFill>
                  <a:latin typeface="Century Gothic"/>
                  <a:ea typeface="Century Gothic"/>
                  <a:cs typeface="Century Gothic"/>
                  <a:sym typeface="Century Gothic"/>
                </a:rPr>
                <a:t>CLP50bn</a:t>
              </a:r>
              <a:endParaRPr sz="1100"/>
            </a:p>
          </p:txBody>
        </p:sp>
        <p:sp>
          <p:nvSpPr>
            <p:cNvPr id="566" name="Google Shape;566;p68"/>
            <p:cNvSpPr txBox="1"/>
            <p:nvPr/>
          </p:nvSpPr>
          <p:spPr>
            <a:xfrm>
              <a:off x="7995175" y="4626869"/>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chemeClr val="dk1"/>
                  </a:solidFill>
                  <a:latin typeface="Century Gothic"/>
                  <a:ea typeface="Century Gothic"/>
                  <a:cs typeface="Century Gothic"/>
                  <a:sym typeface="Century Gothic"/>
                </a:rPr>
                <a:t>Issued: Apr-18</a:t>
              </a:r>
              <a:endParaRPr sz="1100"/>
            </a:p>
          </p:txBody>
        </p:sp>
      </p:grpSp>
      <p:grpSp>
        <p:nvGrpSpPr>
          <p:cNvPr id="567" name="Google Shape;567;p68"/>
          <p:cNvGrpSpPr/>
          <p:nvPr/>
        </p:nvGrpSpPr>
        <p:grpSpPr>
          <a:xfrm>
            <a:off x="3644781" y="4204315"/>
            <a:ext cx="835650" cy="900675"/>
            <a:chOff x="7995175" y="3769994"/>
            <a:chExt cx="1114200" cy="1200900"/>
          </a:xfrm>
        </p:grpSpPr>
        <p:sp>
          <p:nvSpPr>
            <p:cNvPr id="568" name="Google Shape;568;p68"/>
            <p:cNvSpPr/>
            <p:nvPr/>
          </p:nvSpPr>
          <p:spPr>
            <a:xfrm>
              <a:off x="8032937" y="3769994"/>
              <a:ext cx="1036200" cy="1200900"/>
            </a:xfrm>
            <a:prstGeom prst="roundRect">
              <a:avLst>
                <a:gd fmla="val 16682" name="adj"/>
              </a:avLst>
            </a:prstGeom>
            <a:noFill/>
            <a:ln>
              <a:noFill/>
            </a:ln>
          </p:spPr>
          <p:txBody>
            <a:bodyPr anchorCtr="0" anchor="ctr" bIns="14300" lIns="14300" spcFirstLastPara="1" rIns="14300" wrap="square" tIns="14300">
              <a:noAutofit/>
            </a:bodyPr>
            <a:lstStyle/>
            <a:p>
              <a:pPr indent="0" lvl="0" marL="0" marR="0" rtl="0" algn="ctr">
                <a:spcBef>
                  <a:spcPts val="0"/>
                </a:spcBef>
                <a:spcAft>
                  <a:spcPts val="0"/>
                </a:spcAft>
                <a:buNone/>
              </a:pPr>
              <a:r>
                <a:t/>
              </a:r>
              <a:endParaRPr b="0" i="0" sz="600" u="none" cap="none" strike="noStrike">
                <a:solidFill>
                  <a:schemeClr val="dk1"/>
                </a:solidFill>
                <a:latin typeface="Century Gothic"/>
                <a:ea typeface="Century Gothic"/>
                <a:cs typeface="Century Gothic"/>
                <a:sym typeface="Century Gothic"/>
              </a:endParaRPr>
            </a:p>
          </p:txBody>
        </p:sp>
        <p:sp>
          <p:nvSpPr>
            <p:cNvPr id="569" name="Google Shape;569;p68"/>
            <p:cNvSpPr txBox="1"/>
            <p:nvPr/>
          </p:nvSpPr>
          <p:spPr>
            <a:xfrm>
              <a:off x="8180182" y="3839651"/>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USD’29</a:t>
              </a:r>
              <a:endParaRPr b="0" i="0" sz="600" u="none" cap="none" strike="noStrike">
                <a:solidFill>
                  <a:schemeClr val="dk1"/>
                </a:solidFill>
                <a:latin typeface="Century Gothic"/>
                <a:ea typeface="Century Gothic"/>
                <a:cs typeface="Century Gothic"/>
                <a:sym typeface="Century Gothic"/>
              </a:endParaRPr>
            </a:p>
          </p:txBody>
        </p:sp>
        <p:sp>
          <p:nvSpPr>
            <p:cNvPr id="570" name="Google Shape;570;p68"/>
            <p:cNvSpPr txBox="1"/>
            <p:nvPr/>
          </p:nvSpPr>
          <p:spPr>
            <a:xfrm>
              <a:off x="8000814" y="4021747"/>
              <a:ext cx="10947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MICROFINANCE</a:t>
              </a:r>
              <a:endParaRPr sz="1100"/>
            </a:p>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BOND</a:t>
              </a:r>
              <a:endParaRPr b="0" i="0" sz="600" u="none" cap="none" strike="noStrike">
                <a:solidFill>
                  <a:schemeClr val="dk1"/>
                </a:solidFill>
                <a:latin typeface="Century Gothic"/>
                <a:ea typeface="Century Gothic"/>
                <a:cs typeface="Century Gothic"/>
                <a:sym typeface="Century Gothic"/>
              </a:endParaRPr>
            </a:p>
          </p:txBody>
        </p:sp>
        <p:sp>
          <p:nvSpPr>
            <p:cNvPr id="571" name="Google Shape;571;p68"/>
            <p:cNvSpPr txBox="1"/>
            <p:nvPr/>
          </p:nvSpPr>
          <p:spPr>
            <a:xfrm>
              <a:off x="8028537" y="4324691"/>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USD100mm</a:t>
              </a:r>
              <a:endParaRPr sz="1100"/>
            </a:p>
          </p:txBody>
        </p:sp>
        <p:sp>
          <p:nvSpPr>
            <p:cNvPr id="572" name="Google Shape;572;p68"/>
            <p:cNvSpPr txBox="1"/>
            <p:nvPr/>
          </p:nvSpPr>
          <p:spPr>
            <a:xfrm>
              <a:off x="7995175" y="4457651"/>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Issued: May-19</a:t>
              </a:r>
              <a:endParaRPr b="0" i="0" sz="600" u="none" cap="none" strike="noStrike">
                <a:solidFill>
                  <a:schemeClr val="dk1"/>
                </a:solidFill>
                <a:latin typeface="Century Gothic"/>
                <a:ea typeface="Century Gothic"/>
                <a:cs typeface="Century Gothic"/>
                <a:sym typeface="Century Gothic"/>
              </a:endParaRPr>
            </a:p>
          </p:txBody>
        </p:sp>
      </p:grpSp>
      <p:grpSp>
        <p:nvGrpSpPr>
          <p:cNvPr id="573" name="Google Shape;573;p68"/>
          <p:cNvGrpSpPr/>
          <p:nvPr/>
        </p:nvGrpSpPr>
        <p:grpSpPr>
          <a:xfrm>
            <a:off x="4352780" y="3353493"/>
            <a:ext cx="835650" cy="900675"/>
            <a:chOff x="7995175" y="3769994"/>
            <a:chExt cx="1114200" cy="1200900"/>
          </a:xfrm>
        </p:grpSpPr>
        <p:sp>
          <p:nvSpPr>
            <p:cNvPr id="574" name="Google Shape;574;p68"/>
            <p:cNvSpPr/>
            <p:nvPr/>
          </p:nvSpPr>
          <p:spPr>
            <a:xfrm>
              <a:off x="8032937" y="3769994"/>
              <a:ext cx="1036200" cy="1200900"/>
            </a:xfrm>
            <a:prstGeom prst="roundRect">
              <a:avLst>
                <a:gd fmla="val 16682" name="adj"/>
              </a:avLst>
            </a:prstGeom>
            <a:noFill/>
            <a:ln>
              <a:noFill/>
            </a:ln>
          </p:spPr>
          <p:txBody>
            <a:bodyPr anchorCtr="0" anchor="ctr" bIns="14300" lIns="14300" spcFirstLastPara="1" rIns="14300" wrap="square" tIns="14300">
              <a:noAutofit/>
            </a:bodyPr>
            <a:lstStyle/>
            <a:p>
              <a:pPr indent="0" lvl="0" marL="0" marR="0" rtl="0" algn="ctr">
                <a:spcBef>
                  <a:spcPts val="0"/>
                </a:spcBef>
                <a:spcAft>
                  <a:spcPts val="0"/>
                </a:spcAft>
                <a:buNone/>
              </a:pPr>
              <a:r>
                <a:t/>
              </a:r>
              <a:endParaRPr b="0" i="0" sz="600" u="none" cap="none" strike="noStrike">
                <a:solidFill>
                  <a:schemeClr val="dk1"/>
                </a:solidFill>
                <a:latin typeface="Century Gothic"/>
                <a:ea typeface="Century Gothic"/>
                <a:cs typeface="Century Gothic"/>
                <a:sym typeface="Century Gothic"/>
              </a:endParaRPr>
            </a:p>
          </p:txBody>
        </p:sp>
        <p:sp>
          <p:nvSpPr>
            <p:cNvPr id="575" name="Google Shape;575;p68"/>
            <p:cNvSpPr txBox="1"/>
            <p:nvPr/>
          </p:nvSpPr>
          <p:spPr>
            <a:xfrm>
              <a:off x="8149702" y="4060631"/>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JPY’25</a:t>
              </a:r>
              <a:endParaRPr b="0" i="0" sz="600" u="none" cap="none" strike="noStrike">
                <a:solidFill>
                  <a:schemeClr val="dk1"/>
                </a:solidFill>
                <a:latin typeface="Century Gothic"/>
                <a:ea typeface="Century Gothic"/>
                <a:cs typeface="Century Gothic"/>
                <a:sym typeface="Century Gothic"/>
              </a:endParaRPr>
            </a:p>
          </p:txBody>
        </p:sp>
        <p:sp>
          <p:nvSpPr>
            <p:cNvPr id="576" name="Google Shape;576;p68"/>
            <p:cNvSpPr txBox="1"/>
            <p:nvPr/>
          </p:nvSpPr>
          <p:spPr>
            <a:xfrm>
              <a:off x="8167684" y="4219867"/>
              <a:ext cx="7509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WOMEN</a:t>
              </a:r>
              <a:endParaRPr sz="1100"/>
            </a:p>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BOND</a:t>
              </a:r>
              <a:endParaRPr b="0" i="0" sz="600" u="none" cap="none" strike="noStrike">
                <a:solidFill>
                  <a:schemeClr val="dk1"/>
                </a:solidFill>
                <a:latin typeface="Century Gothic"/>
                <a:ea typeface="Century Gothic"/>
                <a:cs typeface="Century Gothic"/>
                <a:sym typeface="Century Gothic"/>
              </a:endParaRPr>
            </a:p>
          </p:txBody>
        </p:sp>
        <p:sp>
          <p:nvSpPr>
            <p:cNvPr id="577" name="Google Shape;577;p68"/>
            <p:cNvSpPr txBox="1"/>
            <p:nvPr/>
          </p:nvSpPr>
          <p:spPr>
            <a:xfrm>
              <a:off x="8028537" y="4492331"/>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JPY10bn</a:t>
              </a:r>
              <a:endParaRPr b="0" i="0" sz="600" u="none" cap="none" strike="noStrike">
                <a:solidFill>
                  <a:schemeClr val="dk1"/>
                </a:solidFill>
                <a:latin typeface="Century Gothic"/>
                <a:ea typeface="Century Gothic"/>
                <a:cs typeface="Century Gothic"/>
                <a:sym typeface="Century Gothic"/>
              </a:endParaRPr>
            </a:p>
          </p:txBody>
        </p:sp>
        <p:sp>
          <p:nvSpPr>
            <p:cNvPr id="578" name="Google Shape;578;p68"/>
            <p:cNvSpPr txBox="1"/>
            <p:nvPr/>
          </p:nvSpPr>
          <p:spPr>
            <a:xfrm>
              <a:off x="7995175" y="4626869"/>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Issued: Sep-20</a:t>
              </a:r>
              <a:endParaRPr sz="1100"/>
            </a:p>
          </p:txBody>
        </p:sp>
      </p:grpSp>
      <p:grpSp>
        <p:nvGrpSpPr>
          <p:cNvPr id="579" name="Google Shape;579;p68"/>
          <p:cNvGrpSpPr/>
          <p:nvPr/>
        </p:nvGrpSpPr>
        <p:grpSpPr>
          <a:xfrm>
            <a:off x="5079405" y="4213185"/>
            <a:ext cx="835650" cy="900675"/>
            <a:chOff x="7995175" y="3769994"/>
            <a:chExt cx="1114200" cy="1200900"/>
          </a:xfrm>
        </p:grpSpPr>
        <p:sp>
          <p:nvSpPr>
            <p:cNvPr id="580" name="Google Shape;580;p68"/>
            <p:cNvSpPr/>
            <p:nvPr/>
          </p:nvSpPr>
          <p:spPr>
            <a:xfrm>
              <a:off x="8032937" y="3769994"/>
              <a:ext cx="1036200" cy="1200900"/>
            </a:xfrm>
            <a:prstGeom prst="roundRect">
              <a:avLst>
                <a:gd fmla="val 16682" name="adj"/>
              </a:avLst>
            </a:prstGeom>
            <a:noFill/>
            <a:ln>
              <a:noFill/>
            </a:ln>
          </p:spPr>
          <p:txBody>
            <a:bodyPr anchorCtr="0" anchor="ctr" bIns="14300" lIns="14300" spcFirstLastPara="1" rIns="14300" wrap="square" tIns="14300">
              <a:noAutofit/>
            </a:bodyPr>
            <a:lstStyle/>
            <a:p>
              <a:pPr indent="0" lvl="0" marL="0" marR="0" rtl="0" algn="ctr">
                <a:spcBef>
                  <a:spcPts val="0"/>
                </a:spcBef>
                <a:spcAft>
                  <a:spcPts val="0"/>
                </a:spcAft>
                <a:buNone/>
              </a:pPr>
              <a:r>
                <a:t/>
              </a:r>
              <a:endParaRPr b="0" i="0" sz="600" u="none" cap="none" strike="noStrike">
                <a:solidFill>
                  <a:schemeClr val="dk1"/>
                </a:solidFill>
                <a:latin typeface="Century Gothic"/>
                <a:ea typeface="Century Gothic"/>
                <a:cs typeface="Century Gothic"/>
                <a:sym typeface="Century Gothic"/>
              </a:endParaRPr>
            </a:p>
          </p:txBody>
        </p:sp>
        <p:sp>
          <p:nvSpPr>
            <p:cNvPr id="581" name="Google Shape;581;p68"/>
            <p:cNvSpPr txBox="1"/>
            <p:nvPr/>
          </p:nvSpPr>
          <p:spPr>
            <a:xfrm>
              <a:off x="8180182" y="3839651"/>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JPY’31</a:t>
              </a:r>
              <a:endParaRPr b="0" i="0" sz="600" u="none" cap="none" strike="noStrike">
                <a:solidFill>
                  <a:schemeClr val="dk1"/>
                </a:solidFill>
                <a:latin typeface="Century Gothic"/>
                <a:ea typeface="Century Gothic"/>
                <a:cs typeface="Century Gothic"/>
                <a:sym typeface="Century Gothic"/>
              </a:endParaRPr>
            </a:p>
          </p:txBody>
        </p:sp>
        <p:sp>
          <p:nvSpPr>
            <p:cNvPr id="582" name="Google Shape;582;p68"/>
            <p:cNvSpPr txBox="1"/>
            <p:nvPr/>
          </p:nvSpPr>
          <p:spPr>
            <a:xfrm>
              <a:off x="8167684" y="4006507"/>
              <a:ext cx="7509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WOMEN</a:t>
              </a:r>
              <a:endParaRPr sz="1100"/>
            </a:p>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BOND</a:t>
              </a:r>
              <a:endParaRPr b="0" i="0" sz="600" u="none" cap="none" strike="noStrike">
                <a:solidFill>
                  <a:schemeClr val="dk1"/>
                </a:solidFill>
                <a:latin typeface="Century Gothic"/>
                <a:ea typeface="Century Gothic"/>
                <a:cs typeface="Century Gothic"/>
                <a:sym typeface="Century Gothic"/>
              </a:endParaRPr>
            </a:p>
          </p:txBody>
        </p:sp>
        <p:sp>
          <p:nvSpPr>
            <p:cNvPr id="583" name="Google Shape;583;p68"/>
            <p:cNvSpPr txBox="1"/>
            <p:nvPr/>
          </p:nvSpPr>
          <p:spPr>
            <a:xfrm>
              <a:off x="8028537" y="4286591"/>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JPY10bn</a:t>
              </a:r>
              <a:endParaRPr b="0" i="0" sz="600" u="none" cap="none" strike="noStrike">
                <a:solidFill>
                  <a:schemeClr val="dk1"/>
                </a:solidFill>
                <a:latin typeface="Century Gothic"/>
                <a:ea typeface="Century Gothic"/>
                <a:cs typeface="Century Gothic"/>
                <a:sym typeface="Century Gothic"/>
              </a:endParaRPr>
            </a:p>
          </p:txBody>
        </p:sp>
        <p:sp>
          <p:nvSpPr>
            <p:cNvPr id="584" name="Google Shape;584;p68"/>
            <p:cNvSpPr txBox="1"/>
            <p:nvPr/>
          </p:nvSpPr>
          <p:spPr>
            <a:xfrm>
              <a:off x="7995175" y="4427697"/>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600" u="none" cap="none" strike="noStrike">
                  <a:solidFill>
                    <a:schemeClr val="dk1"/>
                  </a:solidFill>
                  <a:latin typeface="Century Gothic"/>
                  <a:ea typeface="Century Gothic"/>
                  <a:cs typeface="Century Gothic"/>
                  <a:sym typeface="Century Gothic"/>
                </a:rPr>
                <a:t>Issued: Jul-21</a:t>
              </a:r>
              <a:endParaRPr sz="1100"/>
            </a:p>
          </p:txBody>
        </p:sp>
      </p:grpSp>
      <p:cxnSp>
        <p:nvCxnSpPr>
          <p:cNvPr id="585" name="Google Shape;585;p68"/>
          <p:cNvCxnSpPr/>
          <p:nvPr/>
        </p:nvCxnSpPr>
        <p:spPr>
          <a:xfrm>
            <a:off x="1168223" y="4217000"/>
            <a:ext cx="6777000" cy="0"/>
          </a:xfrm>
          <a:prstGeom prst="straightConnector1">
            <a:avLst/>
          </a:prstGeom>
          <a:noFill/>
          <a:ln cap="flat" cmpd="sng" w="19050">
            <a:solidFill>
              <a:srgbClr val="006C82"/>
            </a:solidFill>
            <a:prstDash val="solid"/>
            <a:round/>
            <a:headEnd len="sm" w="sm" type="none"/>
            <a:tailEnd len="sm" w="sm" type="none"/>
          </a:ln>
        </p:spPr>
      </p:cxnSp>
      <p:sp>
        <p:nvSpPr>
          <p:cNvPr id="586" name="Google Shape;586;p68"/>
          <p:cNvSpPr/>
          <p:nvPr/>
        </p:nvSpPr>
        <p:spPr>
          <a:xfrm rot="10800000">
            <a:off x="1175841" y="4233254"/>
            <a:ext cx="540000" cy="408600"/>
          </a:xfrm>
          <a:prstGeom prst="round2SameRect">
            <a:avLst>
              <a:gd fmla="val 47062" name="adj1"/>
              <a:gd fmla="val 0" name="adj2"/>
            </a:avLst>
          </a:prstGeom>
          <a:solidFill>
            <a:srgbClr val="006C82"/>
          </a:solidFill>
          <a:ln cap="flat" cmpd="sng" w="19050">
            <a:solidFill>
              <a:srgbClr val="006C8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5E5E5E"/>
              </a:solidFill>
              <a:latin typeface="Century Gothic"/>
              <a:ea typeface="Century Gothic"/>
              <a:cs typeface="Century Gothic"/>
              <a:sym typeface="Century Gothic"/>
            </a:endParaRPr>
          </a:p>
        </p:txBody>
      </p:sp>
      <p:sp>
        <p:nvSpPr>
          <p:cNvPr id="587" name="Google Shape;587;p68"/>
          <p:cNvSpPr txBox="1"/>
          <p:nvPr/>
        </p:nvSpPr>
        <p:spPr>
          <a:xfrm>
            <a:off x="1168223" y="4319134"/>
            <a:ext cx="540000" cy="1848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700" u="none" cap="none" strike="noStrike">
                <a:solidFill>
                  <a:srgbClr val="FFFFFF"/>
                </a:solidFill>
                <a:latin typeface="Century Gothic"/>
                <a:ea typeface="Century Gothic"/>
                <a:cs typeface="Century Gothic"/>
                <a:sym typeface="Century Gothic"/>
              </a:rPr>
              <a:t>2016</a:t>
            </a:r>
            <a:endParaRPr b="0" i="0" sz="700" u="none" cap="none" strike="noStrike">
              <a:solidFill>
                <a:srgbClr val="FFFFFF"/>
              </a:solidFill>
              <a:latin typeface="Century Gothic"/>
              <a:ea typeface="Century Gothic"/>
              <a:cs typeface="Century Gothic"/>
              <a:sym typeface="Century Gothic"/>
            </a:endParaRPr>
          </a:p>
        </p:txBody>
      </p:sp>
      <p:sp>
        <p:nvSpPr>
          <p:cNvPr id="588" name="Google Shape;588;p68"/>
          <p:cNvSpPr/>
          <p:nvPr/>
        </p:nvSpPr>
        <p:spPr>
          <a:xfrm rot="10800000">
            <a:off x="5922776" y="4233254"/>
            <a:ext cx="540000" cy="408600"/>
          </a:xfrm>
          <a:prstGeom prst="round2SameRect">
            <a:avLst>
              <a:gd fmla="val 47062" name="adj1"/>
              <a:gd fmla="val 0" name="adj2"/>
            </a:avLst>
          </a:prstGeom>
          <a:solidFill>
            <a:srgbClr val="006C82"/>
          </a:solidFill>
          <a:ln cap="flat" cmpd="sng" w="19050">
            <a:solidFill>
              <a:srgbClr val="006C8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5E5E5E"/>
              </a:solidFill>
              <a:latin typeface="Century Gothic"/>
              <a:ea typeface="Century Gothic"/>
              <a:cs typeface="Century Gothic"/>
              <a:sym typeface="Century Gothic"/>
            </a:endParaRPr>
          </a:p>
        </p:txBody>
      </p:sp>
      <p:sp>
        <p:nvSpPr>
          <p:cNvPr id="589" name="Google Shape;589;p68"/>
          <p:cNvSpPr txBox="1"/>
          <p:nvPr/>
        </p:nvSpPr>
        <p:spPr>
          <a:xfrm>
            <a:off x="5932204" y="4335542"/>
            <a:ext cx="540000" cy="1848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700" u="none" cap="none" strike="noStrike">
                <a:solidFill>
                  <a:srgbClr val="FFFFFF"/>
                </a:solidFill>
                <a:latin typeface="Century Gothic"/>
                <a:ea typeface="Century Gothic"/>
                <a:cs typeface="Century Gothic"/>
                <a:sym typeface="Century Gothic"/>
              </a:rPr>
              <a:t>2023</a:t>
            </a:r>
            <a:endParaRPr b="0" i="0" sz="700" u="none" cap="none" strike="noStrike">
              <a:solidFill>
                <a:srgbClr val="FFFFFF"/>
              </a:solidFill>
              <a:latin typeface="Century Gothic"/>
              <a:ea typeface="Century Gothic"/>
              <a:cs typeface="Century Gothic"/>
              <a:sym typeface="Century Gothic"/>
            </a:endParaRPr>
          </a:p>
        </p:txBody>
      </p:sp>
      <p:sp>
        <p:nvSpPr>
          <p:cNvPr id="590" name="Google Shape;590;p68"/>
          <p:cNvSpPr/>
          <p:nvPr/>
        </p:nvSpPr>
        <p:spPr>
          <a:xfrm rot="10800000">
            <a:off x="3139559" y="4233254"/>
            <a:ext cx="540000" cy="408600"/>
          </a:xfrm>
          <a:prstGeom prst="round2SameRect">
            <a:avLst>
              <a:gd fmla="val 47062" name="adj1"/>
              <a:gd fmla="val 0" name="adj2"/>
            </a:avLst>
          </a:prstGeom>
          <a:solidFill>
            <a:srgbClr val="006C82"/>
          </a:solidFill>
          <a:ln cap="flat" cmpd="sng" w="19050">
            <a:solidFill>
              <a:srgbClr val="006C8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5E5E5E"/>
              </a:solidFill>
              <a:latin typeface="Century Gothic"/>
              <a:ea typeface="Century Gothic"/>
              <a:cs typeface="Century Gothic"/>
              <a:sym typeface="Century Gothic"/>
            </a:endParaRPr>
          </a:p>
        </p:txBody>
      </p:sp>
      <p:sp>
        <p:nvSpPr>
          <p:cNvPr id="591" name="Google Shape;591;p68"/>
          <p:cNvSpPr txBox="1"/>
          <p:nvPr/>
        </p:nvSpPr>
        <p:spPr>
          <a:xfrm>
            <a:off x="3139559" y="4326809"/>
            <a:ext cx="540000" cy="1848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700" u="none" cap="none" strike="noStrike">
                <a:solidFill>
                  <a:srgbClr val="FFFFFF"/>
                </a:solidFill>
                <a:latin typeface="Century Gothic"/>
                <a:ea typeface="Century Gothic"/>
                <a:cs typeface="Century Gothic"/>
                <a:sym typeface="Century Gothic"/>
              </a:rPr>
              <a:t>2018</a:t>
            </a:r>
            <a:endParaRPr b="0" i="0" sz="700" u="none" cap="none" strike="noStrike">
              <a:solidFill>
                <a:srgbClr val="FFFFFF"/>
              </a:solidFill>
              <a:latin typeface="Century Gothic"/>
              <a:ea typeface="Century Gothic"/>
              <a:cs typeface="Century Gothic"/>
              <a:sym typeface="Century Gothic"/>
            </a:endParaRPr>
          </a:p>
        </p:txBody>
      </p:sp>
      <p:sp>
        <p:nvSpPr>
          <p:cNvPr id="592" name="Google Shape;592;p68"/>
          <p:cNvSpPr/>
          <p:nvPr/>
        </p:nvSpPr>
        <p:spPr>
          <a:xfrm rot="10800000">
            <a:off x="4503845" y="4233254"/>
            <a:ext cx="540000" cy="408600"/>
          </a:xfrm>
          <a:prstGeom prst="round2SameRect">
            <a:avLst>
              <a:gd fmla="val 47062" name="adj1"/>
              <a:gd fmla="val 0" name="adj2"/>
            </a:avLst>
          </a:prstGeom>
          <a:solidFill>
            <a:srgbClr val="006C82"/>
          </a:solidFill>
          <a:ln cap="flat" cmpd="sng" w="19050">
            <a:solidFill>
              <a:srgbClr val="006C8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5E5E5E"/>
              </a:solidFill>
              <a:latin typeface="Century Gothic"/>
              <a:ea typeface="Century Gothic"/>
              <a:cs typeface="Century Gothic"/>
              <a:sym typeface="Century Gothic"/>
            </a:endParaRPr>
          </a:p>
        </p:txBody>
      </p:sp>
      <p:sp>
        <p:nvSpPr>
          <p:cNvPr id="593" name="Google Shape;593;p68"/>
          <p:cNvSpPr txBox="1"/>
          <p:nvPr/>
        </p:nvSpPr>
        <p:spPr>
          <a:xfrm>
            <a:off x="4489298" y="4342110"/>
            <a:ext cx="540000" cy="1848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700" u="none" cap="none" strike="noStrike">
                <a:solidFill>
                  <a:srgbClr val="FFFFFF"/>
                </a:solidFill>
                <a:latin typeface="Century Gothic"/>
                <a:ea typeface="Century Gothic"/>
                <a:cs typeface="Century Gothic"/>
                <a:sym typeface="Century Gothic"/>
              </a:rPr>
              <a:t>2020</a:t>
            </a:r>
            <a:endParaRPr b="0" i="0" sz="700" u="none" cap="none" strike="noStrike">
              <a:solidFill>
                <a:srgbClr val="FFFFFF"/>
              </a:solidFill>
              <a:latin typeface="Century Gothic"/>
              <a:ea typeface="Century Gothic"/>
              <a:cs typeface="Century Gothic"/>
              <a:sym typeface="Century Gothic"/>
            </a:endParaRPr>
          </a:p>
        </p:txBody>
      </p:sp>
      <p:sp>
        <p:nvSpPr>
          <p:cNvPr id="594" name="Google Shape;594;p68"/>
          <p:cNvSpPr/>
          <p:nvPr/>
        </p:nvSpPr>
        <p:spPr>
          <a:xfrm>
            <a:off x="2450852" y="3804473"/>
            <a:ext cx="546900" cy="408600"/>
          </a:xfrm>
          <a:prstGeom prst="round2SameRect">
            <a:avLst>
              <a:gd fmla="val 47062" name="adj1"/>
              <a:gd fmla="val 0" name="adj2"/>
            </a:avLst>
          </a:prstGeom>
          <a:solidFill>
            <a:srgbClr val="006C82"/>
          </a:solidFill>
          <a:ln cap="flat" cmpd="sng" w="19050">
            <a:solidFill>
              <a:srgbClr val="006C8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5E5E5E"/>
              </a:solidFill>
              <a:latin typeface="Century Gothic"/>
              <a:ea typeface="Century Gothic"/>
              <a:cs typeface="Century Gothic"/>
              <a:sym typeface="Century Gothic"/>
            </a:endParaRPr>
          </a:p>
        </p:txBody>
      </p:sp>
      <p:sp>
        <p:nvSpPr>
          <p:cNvPr id="595" name="Google Shape;595;p68"/>
          <p:cNvSpPr txBox="1"/>
          <p:nvPr/>
        </p:nvSpPr>
        <p:spPr>
          <a:xfrm>
            <a:off x="2448234" y="3925262"/>
            <a:ext cx="540000" cy="1848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700" u="none" cap="none" strike="noStrike">
                <a:solidFill>
                  <a:srgbClr val="FFFFFF"/>
                </a:solidFill>
                <a:latin typeface="Century Gothic"/>
                <a:ea typeface="Century Gothic"/>
                <a:cs typeface="Century Gothic"/>
                <a:sym typeface="Century Gothic"/>
              </a:rPr>
              <a:t>2017</a:t>
            </a:r>
            <a:endParaRPr b="0" i="0" sz="700" u="none" cap="none" strike="noStrike">
              <a:solidFill>
                <a:srgbClr val="FFFFFF"/>
              </a:solidFill>
              <a:latin typeface="Century Gothic"/>
              <a:ea typeface="Century Gothic"/>
              <a:cs typeface="Century Gothic"/>
              <a:sym typeface="Century Gothic"/>
            </a:endParaRPr>
          </a:p>
        </p:txBody>
      </p:sp>
      <p:sp>
        <p:nvSpPr>
          <p:cNvPr id="596" name="Google Shape;596;p68"/>
          <p:cNvSpPr/>
          <p:nvPr/>
        </p:nvSpPr>
        <p:spPr>
          <a:xfrm>
            <a:off x="3792218" y="3804473"/>
            <a:ext cx="546900" cy="408600"/>
          </a:xfrm>
          <a:prstGeom prst="round2SameRect">
            <a:avLst>
              <a:gd fmla="val 47062" name="adj1"/>
              <a:gd fmla="val 0" name="adj2"/>
            </a:avLst>
          </a:prstGeom>
          <a:solidFill>
            <a:srgbClr val="006C82"/>
          </a:solidFill>
          <a:ln cap="flat" cmpd="sng" w="19050">
            <a:solidFill>
              <a:srgbClr val="006C8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5E5E5E"/>
              </a:solidFill>
              <a:latin typeface="Century Gothic"/>
              <a:ea typeface="Century Gothic"/>
              <a:cs typeface="Century Gothic"/>
              <a:sym typeface="Century Gothic"/>
            </a:endParaRPr>
          </a:p>
        </p:txBody>
      </p:sp>
      <p:sp>
        <p:nvSpPr>
          <p:cNvPr id="597" name="Google Shape;597;p68"/>
          <p:cNvSpPr txBox="1"/>
          <p:nvPr/>
        </p:nvSpPr>
        <p:spPr>
          <a:xfrm>
            <a:off x="3801683" y="3919101"/>
            <a:ext cx="540000" cy="1848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700" u="none" cap="none" strike="noStrike">
                <a:solidFill>
                  <a:srgbClr val="FFFFFF"/>
                </a:solidFill>
                <a:latin typeface="Century Gothic"/>
                <a:ea typeface="Century Gothic"/>
                <a:cs typeface="Century Gothic"/>
                <a:sym typeface="Century Gothic"/>
              </a:rPr>
              <a:t>2019</a:t>
            </a:r>
            <a:endParaRPr b="0" i="0" sz="700" u="none" cap="none" strike="noStrike">
              <a:solidFill>
                <a:srgbClr val="FFFFFF"/>
              </a:solidFill>
              <a:latin typeface="Century Gothic"/>
              <a:ea typeface="Century Gothic"/>
              <a:cs typeface="Century Gothic"/>
              <a:sym typeface="Century Gothic"/>
            </a:endParaRPr>
          </a:p>
        </p:txBody>
      </p:sp>
      <p:sp>
        <p:nvSpPr>
          <p:cNvPr id="598" name="Google Shape;598;p68"/>
          <p:cNvSpPr/>
          <p:nvPr/>
        </p:nvSpPr>
        <p:spPr>
          <a:xfrm>
            <a:off x="5223857" y="3804473"/>
            <a:ext cx="546900" cy="408600"/>
          </a:xfrm>
          <a:prstGeom prst="round2SameRect">
            <a:avLst>
              <a:gd fmla="val 47062" name="adj1"/>
              <a:gd fmla="val 0" name="adj2"/>
            </a:avLst>
          </a:prstGeom>
          <a:solidFill>
            <a:srgbClr val="006C82"/>
          </a:solidFill>
          <a:ln cap="flat" cmpd="sng" w="19050">
            <a:solidFill>
              <a:srgbClr val="006C8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5E5E5E"/>
              </a:solidFill>
              <a:latin typeface="Century Gothic"/>
              <a:ea typeface="Century Gothic"/>
              <a:cs typeface="Century Gothic"/>
              <a:sym typeface="Century Gothic"/>
            </a:endParaRPr>
          </a:p>
        </p:txBody>
      </p:sp>
      <p:sp>
        <p:nvSpPr>
          <p:cNvPr id="599" name="Google Shape;599;p68"/>
          <p:cNvSpPr txBox="1"/>
          <p:nvPr/>
        </p:nvSpPr>
        <p:spPr>
          <a:xfrm>
            <a:off x="5221238" y="3919101"/>
            <a:ext cx="540000" cy="1848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700" u="none" cap="none" strike="noStrike">
                <a:solidFill>
                  <a:srgbClr val="FFFFFF"/>
                </a:solidFill>
                <a:latin typeface="Century Gothic"/>
                <a:ea typeface="Century Gothic"/>
                <a:cs typeface="Century Gothic"/>
                <a:sym typeface="Century Gothic"/>
              </a:rPr>
              <a:t>2021</a:t>
            </a:r>
            <a:endParaRPr b="0" i="0" sz="700" u="none" cap="none" strike="noStrike">
              <a:solidFill>
                <a:srgbClr val="FFFFFF"/>
              </a:solidFill>
              <a:latin typeface="Century Gothic"/>
              <a:ea typeface="Century Gothic"/>
              <a:cs typeface="Century Gothic"/>
              <a:sym typeface="Century Gothic"/>
            </a:endParaRPr>
          </a:p>
        </p:txBody>
      </p:sp>
      <p:sp>
        <p:nvSpPr>
          <p:cNvPr id="600" name="Google Shape;600;p68"/>
          <p:cNvSpPr/>
          <p:nvPr/>
        </p:nvSpPr>
        <p:spPr>
          <a:xfrm>
            <a:off x="6642026" y="3804473"/>
            <a:ext cx="546900" cy="408600"/>
          </a:xfrm>
          <a:prstGeom prst="round2SameRect">
            <a:avLst>
              <a:gd fmla="val 47062" name="adj1"/>
              <a:gd fmla="val 0" name="adj2"/>
            </a:avLst>
          </a:prstGeom>
          <a:solidFill>
            <a:srgbClr val="006C82"/>
          </a:solidFill>
          <a:ln cap="flat" cmpd="sng" w="19050">
            <a:solidFill>
              <a:srgbClr val="006C8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5E5E5E"/>
              </a:solidFill>
              <a:latin typeface="Century Gothic"/>
              <a:ea typeface="Century Gothic"/>
              <a:cs typeface="Century Gothic"/>
              <a:sym typeface="Century Gothic"/>
            </a:endParaRPr>
          </a:p>
        </p:txBody>
      </p:sp>
      <p:sp>
        <p:nvSpPr>
          <p:cNvPr id="601" name="Google Shape;601;p68"/>
          <p:cNvSpPr txBox="1"/>
          <p:nvPr/>
        </p:nvSpPr>
        <p:spPr>
          <a:xfrm>
            <a:off x="6663442" y="3925944"/>
            <a:ext cx="540000" cy="1848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0" i="0" lang="es" sz="700" u="none" cap="none" strike="noStrike">
                <a:solidFill>
                  <a:srgbClr val="FFFFFF"/>
                </a:solidFill>
                <a:latin typeface="Century Gothic"/>
                <a:ea typeface="Century Gothic"/>
                <a:cs typeface="Century Gothic"/>
                <a:sym typeface="Century Gothic"/>
              </a:rPr>
              <a:t>2024</a:t>
            </a:r>
            <a:endParaRPr b="0" i="0" sz="700" u="none" cap="none" strike="noStrike">
              <a:solidFill>
                <a:srgbClr val="FFFFFF"/>
              </a:solidFill>
              <a:latin typeface="Century Gothic"/>
              <a:ea typeface="Century Gothic"/>
              <a:cs typeface="Century Gothic"/>
              <a:sym typeface="Century Gothic"/>
            </a:endParaRPr>
          </a:p>
        </p:txBody>
      </p:sp>
      <p:grpSp>
        <p:nvGrpSpPr>
          <p:cNvPr id="602" name="Google Shape;602;p68"/>
          <p:cNvGrpSpPr/>
          <p:nvPr/>
        </p:nvGrpSpPr>
        <p:grpSpPr>
          <a:xfrm>
            <a:off x="6511215" y="4192398"/>
            <a:ext cx="835650" cy="900675"/>
            <a:chOff x="7995175" y="3769994"/>
            <a:chExt cx="1114200" cy="1200900"/>
          </a:xfrm>
        </p:grpSpPr>
        <p:sp>
          <p:nvSpPr>
            <p:cNvPr id="603" name="Google Shape;603;p68"/>
            <p:cNvSpPr/>
            <p:nvPr/>
          </p:nvSpPr>
          <p:spPr>
            <a:xfrm>
              <a:off x="8032937" y="3769994"/>
              <a:ext cx="1036200" cy="1200900"/>
            </a:xfrm>
            <a:prstGeom prst="roundRect">
              <a:avLst>
                <a:gd fmla="val 16682" name="adj"/>
              </a:avLst>
            </a:prstGeom>
            <a:noFill/>
            <a:ln>
              <a:noFill/>
            </a:ln>
          </p:spPr>
          <p:txBody>
            <a:bodyPr anchorCtr="0" anchor="ctr" bIns="14300" lIns="14300" spcFirstLastPara="1" rIns="14300" wrap="square" tIns="14300">
              <a:noAutofit/>
            </a:bodyPr>
            <a:lstStyle/>
            <a:p>
              <a:pPr indent="0" lvl="0" marL="0" marR="0" rtl="0" algn="ctr">
                <a:spcBef>
                  <a:spcPts val="0"/>
                </a:spcBef>
                <a:spcAft>
                  <a:spcPts val="0"/>
                </a:spcAft>
                <a:buNone/>
              </a:pPr>
              <a:r>
                <a:t/>
              </a:r>
              <a:endParaRPr b="0" i="0" sz="600" u="none" cap="none" strike="noStrike">
                <a:solidFill>
                  <a:srgbClr val="006C82"/>
                </a:solidFill>
                <a:latin typeface="Century Gothic"/>
                <a:ea typeface="Century Gothic"/>
                <a:cs typeface="Century Gothic"/>
                <a:sym typeface="Century Gothic"/>
              </a:endParaRPr>
            </a:p>
          </p:txBody>
        </p:sp>
        <p:sp>
          <p:nvSpPr>
            <p:cNvPr id="604" name="Google Shape;604;p68"/>
            <p:cNvSpPr txBox="1"/>
            <p:nvPr/>
          </p:nvSpPr>
          <p:spPr>
            <a:xfrm>
              <a:off x="8180182" y="3839651"/>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CLF’29</a:t>
              </a:r>
              <a:endParaRPr b="1" i="0" sz="600" u="none" cap="none" strike="noStrike">
                <a:solidFill>
                  <a:srgbClr val="00B050"/>
                </a:solidFill>
                <a:latin typeface="Century Gothic"/>
                <a:ea typeface="Century Gothic"/>
                <a:cs typeface="Century Gothic"/>
                <a:sym typeface="Century Gothic"/>
              </a:endParaRPr>
            </a:p>
          </p:txBody>
        </p:sp>
        <p:sp>
          <p:nvSpPr>
            <p:cNvPr id="605" name="Google Shape;605;p68"/>
            <p:cNvSpPr txBox="1"/>
            <p:nvPr/>
          </p:nvSpPr>
          <p:spPr>
            <a:xfrm>
              <a:off x="8167683" y="4006507"/>
              <a:ext cx="7632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BONO</a:t>
              </a:r>
              <a:endParaRPr sz="1100"/>
            </a:p>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VERDE</a:t>
              </a:r>
              <a:endParaRPr sz="1100"/>
            </a:p>
          </p:txBody>
        </p:sp>
        <p:sp>
          <p:nvSpPr>
            <p:cNvPr id="606" name="Google Shape;606;p68"/>
            <p:cNvSpPr txBox="1"/>
            <p:nvPr/>
          </p:nvSpPr>
          <p:spPr>
            <a:xfrm>
              <a:off x="8028537" y="4286591"/>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CLF1mm</a:t>
              </a:r>
              <a:endParaRPr sz="1100"/>
            </a:p>
          </p:txBody>
        </p:sp>
        <p:sp>
          <p:nvSpPr>
            <p:cNvPr id="607" name="Google Shape;607;p68"/>
            <p:cNvSpPr txBox="1"/>
            <p:nvPr/>
          </p:nvSpPr>
          <p:spPr>
            <a:xfrm>
              <a:off x="7995175" y="4427697"/>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i="0" lang="es" sz="600" u="none" cap="none" strike="noStrike">
                  <a:solidFill>
                    <a:srgbClr val="00B050"/>
                  </a:solidFill>
                  <a:latin typeface="Century Gothic"/>
                  <a:ea typeface="Century Gothic"/>
                  <a:cs typeface="Century Gothic"/>
                  <a:sym typeface="Century Gothic"/>
                </a:rPr>
                <a:t>Issued: Apr-24</a:t>
              </a:r>
              <a:endParaRPr sz="1100"/>
            </a:p>
          </p:txBody>
        </p:sp>
      </p:grpSp>
      <p:sp>
        <p:nvSpPr>
          <p:cNvPr id="608" name="Google Shape;608;p68"/>
          <p:cNvSpPr txBox="1"/>
          <p:nvPr/>
        </p:nvSpPr>
        <p:spPr>
          <a:xfrm>
            <a:off x="6367888" y="1252008"/>
            <a:ext cx="2228700" cy="222300"/>
          </a:xfrm>
          <a:prstGeom prst="rect">
            <a:avLst/>
          </a:prstGeom>
          <a:noFill/>
          <a:ln>
            <a:noFill/>
          </a:ln>
        </p:spPr>
        <p:txBody>
          <a:bodyPr anchorCtr="0" anchor="t" bIns="34275" lIns="25700" spcFirstLastPara="1" rIns="25700" wrap="square" tIns="34275">
            <a:noAutofit/>
          </a:bodyPr>
          <a:lstStyle/>
          <a:p>
            <a:pPr indent="0" lvl="0" marL="0" marR="0" rtl="0" algn="ctr">
              <a:spcBef>
                <a:spcPts val="0"/>
              </a:spcBef>
              <a:spcAft>
                <a:spcPts val="0"/>
              </a:spcAft>
              <a:buNone/>
            </a:pPr>
            <a:r>
              <a:rPr b="1" i="0" lang="es" sz="800" u="none" cap="none" strike="noStrike">
                <a:solidFill>
                  <a:srgbClr val="3B3838"/>
                </a:solidFill>
                <a:latin typeface="Century Gothic"/>
                <a:ea typeface="Century Gothic"/>
                <a:cs typeface="Century Gothic"/>
                <a:sym typeface="Century Gothic"/>
              </a:rPr>
              <a:t>CATEGORIAS AZULES</a:t>
            </a:r>
            <a:endParaRPr b="1" i="0" sz="800" u="none" cap="none" strike="noStrike">
              <a:solidFill>
                <a:srgbClr val="3B3838"/>
              </a:solidFill>
              <a:latin typeface="Century Gothic"/>
              <a:ea typeface="Century Gothic"/>
              <a:cs typeface="Century Gothic"/>
              <a:sym typeface="Century Gothic"/>
            </a:endParaRPr>
          </a:p>
        </p:txBody>
      </p:sp>
      <p:pic>
        <p:nvPicPr>
          <p:cNvPr id="609" name="Google Shape;609;p68"/>
          <p:cNvPicPr preferRelativeResize="0"/>
          <p:nvPr/>
        </p:nvPicPr>
        <p:blipFill rotWithShape="1">
          <a:blip r:embed="rId10">
            <a:alphaModFix/>
          </a:blip>
          <a:srcRect b="0" l="0" r="0" t="0"/>
          <a:stretch/>
        </p:blipFill>
        <p:spPr>
          <a:xfrm>
            <a:off x="6536737" y="1528286"/>
            <a:ext cx="594000" cy="594000"/>
          </a:xfrm>
          <a:prstGeom prst="rect">
            <a:avLst/>
          </a:prstGeom>
          <a:noFill/>
          <a:ln>
            <a:noFill/>
          </a:ln>
        </p:spPr>
      </p:pic>
      <p:pic>
        <p:nvPicPr>
          <p:cNvPr id="610" name="Google Shape;610;p68"/>
          <p:cNvPicPr preferRelativeResize="0"/>
          <p:nvPr/>
        </p:nvPicPr>
        <p:blipFill rotWithShape="1">
          <a:blip r:embed="rId6">
            <a:alphaModFix/>
          </a:blip>
          <a:srcRect b="0" l="0" r="0" t="0"/>
          <a:stretch/>
        </p:blipFill>
        <p:spPr>
          <a:xfrm>
            <a:off x="7225158" y="1528286"/>
            <a:ext cx="594000" cy="594000"/>
          </a:xfrm>
          <a:prstGeom prst="rect">
            <a:avLst/>
          </a:prstGeom>
          <a:noFill/>
          <a:ln>
            <a:noFill/>
          </a:ln>
        </p:spPr>
      </p:pic>
      <p:pic>
        <p:nvPicPr>
          <p:cNvPr id="611" name="Google Shape;611;p68"/>
          <p:cNvPicPr preferRelativeResize="0"/>
          <p:nvPr/>
        </p:nvPicPr>
        <p:blipFill rotWithShape="1">
          <a:blip r:embed="rId8">
            <a:alphaModFix/>
          </a:blip>
          <a:srcRect b="0" l="0" r="0" t="0"/>
          <a:stretch/>
        </p:blipFill>
        <p:spPr>
          <a:xfrm>
            <a:off x="6536737" y="2210618"/>
            <a:ext cx="594000" cy="594000"/>
          </a:xfrm>
          <a:prstGeom prst="rect">
            <a:avLst/>
          </a:prstGeom>
          <a:noFill/>
          <a:ln>
            <a:noFill/>
          </a:ln>
        </p:spPr>
      </p:pic>
      <p:pic>
        <p:nvPicPr>
          <p:cNvPr id="612" name="Google Shape;612;p68"/>
          <p:cNvPicPr preferRelativeResize="0"/>
          <p:nvPr/>
        </p:nvPicPr>
        <p:blipFill rotWithShape="1">
          <a:blip r:embed="rId11">
            <a:alphaModFix/>
          </a:blip>
          <a:srcRect b="0" l="0" r="0" t="0"/>
          <a:stretch/>
        </p:blipFill>
        <p:spPr>
          <a:xfrm>
            <a:off x="7906933" y="2210618"/>
            <a:ext cx="594000" cy="594000"/>
          </a:xfrm>
          <a:prstGeom prst="rect">
            <a:avLst/>
          </a:prstGeom>
          <a:noFill/>
          <a:ln>
            <a:noFill/>
          </a:ln>
        </p:spPr>
      </p:pic>
      <p:pic>
        <p:nvPicPr>
          <p:cNvPr id="613" name="Google Shape;613;p68"/>
          <p:cNvPicPr preferRelativeResize="0"/>
          <p:nvPr/>
        </p:nvPicPr>
        <p:blipFill rotWithShape="1">
          <a:blip r:embed="rId7">
            <a:alphaModFix/>
          </a:blip>
          <a:srcRect b="0" l="0" r="0" t="0"/>
          <a:stretch/>
        </p:blipFill>
        <p:spPr>
          <a:xfrm>
            <a:off x="7906933" y="1528286"/>
            <a:ext cx="594000" cy="594000"/>
          </a:xfrm>
          <a:prstGeom prst="rect">
            <a:avLst/>
          </a:prstGeom>
          <a:noFill/>
          <a:ln>
            <a:noFill/>
          </a:ln>
        </p:spPr>
      </p:pic>
      <p:pic>
        <p:nvPicPr>
          <p:cNvPr id="614" name="Google Shape;614;p68"/>
          <p:cNvPicPr preferRelativeResize="0"/>
          <p:nvPr/>
        </p:nvPicPr>
        <p:blipFill rotWithShape="1">
          <a:blip r:embed="rId5">
            <a:alphaModFix/>
          </a:blip>
          <a:srcRect b="0" l="0" r="0" t="0"/>
          <a:stretch/>
        </p:blipFill>
        <p:spPr>
          <a:xfrm>
            <a:off x="7225158" y="2210618"/>
            <a:ext cx="594000" cy="594000"/>
          </a:xfrm>
          <a:prstGeom prst="rect">
            <a:avLst/>
          </a:prstGeom>
          <a:noFill/>
          <a:ln>
            <a:noFill/>
          </a:ln>
        </p:spPr>
      </p:pic>
      <p:pic>
        <p:nvPicPr>
          <p:cNvPr id="615" name="Google Shape;615;p68"/>
          <p:cNvPicPr preferRelativeResize="0"/>
          <p:nvPr/>
        </p:nvPicPr>
        <p:blipFill rotWithShape="1">
          <a:blip r:embed="rId12">
            <a:alphaModFix/>
          </a:blip>
          <a:srcRect b="0" l="0" r="0" t="0"/>
          <a:stretch/>
        </p:blipFill>
        <p:spPr>
          <a:xfrm>
            <a:off x="2013264" y="1522597"/>
            <a:ext cx="594000" cy="594000"/>
          </a:xfrm>
          <a:prstGeom prst="rect">
            <a:avLst/>
          </a:prstGeom>
          <a:noFill/>
          <a:ln>
            <a:noFill/>
          </a:ln>
        </p:spPr>
      </p:pic>
      <p:pic>
        <p:nvPicPr>
          <p:cNvPr id="616" name="Google Shape;616;p68"/>
          <p:cNvPicPr preferRelativeResize="0"/>
          <p:nvPr/>
        </p:nvPicPr>
        <p:blipFill rotWithShape="1">
          <a:blip r:embed="rId13">
            <a:alphaModFix/>
          </a:blip>
          <a:srcRect b="0" l="0" r="0" t="0"/>
          <a:stretch/>
        </p:blipFill>
        <p:spPr>
          <a:xfrm>
            <a:off x="636421" y="2204928"/>
            <a:ext cx="594000" cy="594000"/>
          </a:xfrm>
          <a:prstGeom prst="rect">
            <a:avLst/>
          </a:prstGeom>
          <a:noFill/>
          <a:ln>
            <a:noFill/>
          </a:ln>
        </p:spPr>
      </p:pic>
      <p:pic>
        <p:nvPicPr>
          <p:cNvPr id="617" name="Google Shape;617;p68"/>
          <p:cNvPicPr preferRelativeResize="0"/>
          <p:nvPr/>
        </p:nvPicPr>
        <p:blipFill rotWithShape="1">
          <a:blip r:embed="rId8">
            <a:alphaModFix/>
          </a:blip>
          <a:srcRect b="0" l="0" r="0" t="0"/>
          <a:stretch/>
        </p:blipFill>
        <p:spPr>
          <a:xfrm>
            <a:off x="1324842" y="2204928"/>
            <a:ext cx="594000" cy="594000"/>
          </a:xfrm>
          <a:prstGeom prst="rect">
            <a:avLst/>
          </a:prstGeom>
          <a:noFill/>
          <a:ln>
            <a:noFill/>
          </a:ln>
        </p:spPr>
      </p:pic>
      <p:pic>
        <p:nvPicPr>
          <p:cNvPr id="618" name="Google Shape;618;p68"/>
          <p:cNvPicPr preferRelativeResize="0"/>
          <p:nvPr/>
        </p:nvPicPr>
        <p:blipFill rotWithShape="1">
          <a:blip r:embed="rId14">
            <a:alphaModFix/>
          </a:blip>
          <a:srcRect b="2265" l="1953" r="1325" t="4101"/>
          <a:stretch/>
        </p:blipFill>
        <p:spPr>
          <a:xfrm>
            <a:off x="1324842" y="1522597"/>
            <a:ext cx="594000" cy="594000"/>
          </a:xfrm>
          <a:prstGeom prst="rect">
            <a:avLst/>
          </a:prstGeom>
          <a:noFill/>
          <a:ln>
            <a:noFill/>
          </a:ln>
        </p:spPr>
      </p:pic>
      <p:sp>
        <p:nvSpPr>
          <p:cNvPr descr="Goal 1: No poverty" id="619" name="Google Shape;619;p68"/>
          <p:cNvSpPr/>
          <p:nvPr/>
        </p:nvSpPr>
        <p:spPr>
          <a:xfrm>
            <a:off x="4457701" y="2504606"/>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300">
              <a:solidFill>
                <a:schemeClr val="dk1"/>
              </a:solidFill>
              <a:latin typeface="Arial"/>
              <a:ea typeface="Arial"/>
              <a:cs typeface="Arial"/>
              <a:sym typeface="Arial"/>
            </a:endParaRPr>
          </a:p>
        </p:txBody>
      </p:sp>
      <p:pic>
        <p:nvPicPr>
          <p:cNvPr descr="Texto&#10;&#10;El contenido generado por IA puede ser incorrecto." id="620" name="Google Shape;620;p68"/>
          <p:cNvPicPr preferRelativeResize="0"/>
          <p:nvPr/>
        </p:nvPicPr>
        <p:blipFill rotWithShape="1">
          <a:blip r:embed="rId15">
            <a:alphaModFix/>
          </a:blip>
          <a:srcRect b="0" l="0" r="0" t="0"/>
          <a:stretch/>
        </p:blipFill>
        <p:spPr>
          <a:xfrm>
            <a:off x="636421" y="1522597"/>
            <a:ext cx="594000" cy="594000"/>
          </a:xfrm>
          <a:prstGeom prst="rect">
            <a:avLst/>
          </a:prstGeom>
          <a:noFill/>
          <a:ln>
            <a:noFill/>
          </a:ln>
        </p:spPr>
      </p:pic>
      <p:pic>
        <p:nvPicPr>
          <p:cNvPr descr="Tabla&#10;&#10;El contenido generado por IA puede ser incorrecto." id="621" name="Google Shape;621;p68"/>
          <p:cNvPicPr preferRelativeResize="0"/>
          <p:nvPr/>
        </p:nvPicPr>
        <p:blipFill rotWithShape="1">
          <a:blip r:embed="rId16">
            <a:alphaModFix/>
          </a:blip>
          <a:srcRect b="0" l="0" r="0" t="0"/>
          <a:stretch/>
        </p:blipFill>
        <p:spPr>
          <a:xfrm>
            <a:off x="4973825" y="1522597"/>
            <a:ext cx="594000" cy="594000"/>
          </a:xfrm>
          <a:prstGeom prst="rect">
            <a:avLst/>
          </a:prstGeom>
          <a:noFill/>
          <a:ln>
            <a:noFill/>
          </a:ln>
        </p:spPr>
      </p:pic>
      <p:grpSp>
        <p:nvGrpSpPr>
          <p:cNvPr id="622" name="Google Shape;622;p68"/>
          <p:cNvGrpSpPr/>
          <p:nvPr/>
        </p:nvGrpSpPr>
        <p:grpSpPr>
          <a:xfrm>
            <a:off x="7253119" y="3352382"/>
            <a:ext cx="835650" cy="900675"/>
            <a:chOff x="7995175" y="3769994"/>
            <a:chExt cx="1114200" cy="1200900"/>
          </a:xfrm>
        </p:grpSpPr>
        <p:sp>
          <p:nvSpPr>
            <p:cNvPr id="623" name="Google Shape;623;p68"/>
            <p:cNvSpPr/>
            <p:nvPr/>
          </p:nvSpPr>
          <p:spPr>
            <a:xfrm>
              <a:off x="8032937" y="3769994"/>
              <a:ext cx="1036200" cy="1200900"/>
            </a:xfrm>
            <a:prstGeom prst="roundRect">
              <a:avLst>
                <a:gd fmla="val 16682" name="adj"/>
              </a:avLst>
            </a:prstGeom>
            <a:noFill/>
            <a:ln>
              <a:noFill/>
            </a:ln>
          </p:spPr>
          <p:txBody>
            <a:bodyPr anchorCtr="0" anchor="ctr" bIns="14300" lIns="14300" spcFirstLastPara="1" rIns="14300" wrap="square" tIns="14300">
              <a:noAutofit/>
            </a:bodyPr>
            <a:lstStyle/>
            <a:p>
              <a:pPr indent="0" lvl="0" marL="0" marR="0" rtl="0" algn="ctr">
                <a:spcBef>
                  <a:spcPts val="0"/>
                </a:spcBef>
                <a:spcAft>
                  <a:spcPts val="0"/>
                </a:spcAft>
                <a:buNone/>
              </a:pPr>
              <a:r>
                <a:t/>
              </a:r>
              <a:endParaRPr sz="600">
                <a:solidFill>
                  <a:srgbClr val="006C82"/>
                </a:solidFill>
                <a:latin typeface="Century Gothic"/>
                <a:ea typeface="Century Gothic"/>
                <a:cs typeface="Century Gothic"/>
                <a:sym typeface="Century Gothic"/>
              </a:endParaRPr>
            </a:p>
          </p:txBody>
        </p:sp>
        <p:sp>
          <p:nvSpPr>
            <p:cNvPr id="624" name="Google Shape;624;p68"/>
            <p:cNvSpPr txBox="1"/>
            <p:nvPr/>
          </p:nvSpPr>
          <p:spPr>
            <a:xfrm>
              <a:off x="8180182" y="4074293"/>
              <a:ext cx="7509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lang="es" sz="600">
                  <a:solidFill>
                    <a:srgbClr val="0070C0"/>
                  </a:solidFill>
                  <a:latin typeface="Century Gothic"/>
                  <a:ea typeface="Century Gothic"/>
                  <a:cs typeface="Century Gothic"/>
                  <a:sym typeface="Century Gothic"/>
                </a:rPr>
                <a:t>CLF’29</a:t>
              </a:r>
              <a:endParaRPr b="1" sz="600">
                <a:solidFill>
                  <a:srgbClr val="0070C0"/>
                </a:solidFill>
                <a:latin typeface="Century Gothic"/>
                <a:ea typeface="Century Gothic"/>
                <a:cs typeface="Century Gothic"/>
                <a:sym typeface="Century Gothic"/>
              </a:endParaRPr>
            </a:p>
          </p:txBody>
        </p:sp>
        <p:sp>
          <p:nvSpPr>
            <p:cNvPr id="625" name="Google Shape;625;p68"/>
            <p:cNvSpPr txBox="1"/>
            <p:nvPr/>
          </p:nvSpPr>
          <p:spPr>
            <a:xfrm>
              <a:off x="8247781" y="4235231"/>
              <a:ext cx="631200" cy="3489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lang="es" sz="600">
                  <a:solidFill>
                    <a:srgbClr val="0070C0"/>
                  </a:solidFill>
                  <a:latin typeface="Century Gothic"/>
                  <a:ea typeface="Century Gothic"/>
                  <a:cs typeface="Century Gothic"/>
                  <a:sym typeface="Century Gothic"/>
                </a:rPr>
                <a:t>BONO</a:t>
              </a:r>
              <a:endParaRPr sz="1100"/>
            </a:p>
            <a:p>
              <a:pPr indent="0" lvl="0" marL="0" marR="0" rtl="0" algn="ctr">
                <a:spcBef>
                  <a:spcPts val="0"/>
                </a:spcBef>
                <a:spcAft>
                  <a:spcPts val="0"/>
                </a:spcAft>
                <a:buNone/>
              </a:pPr>
              <a:r>
                <a:rPr b="1" lang="es" sz="600">
                  <a:solidFill>
                    <a:srgbClr val="0070C0"/>
                  </a:solidFill>
                  <a:latin typeface="Century Gothic"/>
                  <a:ea typeface="Century Gothic"/>
                  <a:cs typeface="Century Gothic"/>
                  <a:sym typeface="Century Gothic"/>
                </a:rPr>
                <a:t>AZUL</a:t>
              </a:r>
              <a:endParaRPr sz="1100"/>
            </a:p>
          </p:txBody>
        </p:sp>
        <p:sp>
          <p:nvSpPr>
            <p:cNvPr id="626" name="Google Shape;626;p68"/>
            <p:cNvSpPr txBox="1"/>
            <p:nvPr/>
          </p:nvSpPr>
          <p:spPr>
            <a:xfrm>
              <a:off x="8028537" y="4493120"/>
              <a:ext cx="10407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lang="es" sz="600">
                  <a:solidFill>
                    <a:srgbClr val="0070C0"/>
                  </a:solidFill>
                  <a:latin typeface="Century Gothic"/>
                  <a:ea typeface="Century Gothic"/>
                  <a:cs typeface="Century Gothic"/>
                  <a:sym typeface="Century Gothic"/>
                </a:rPr>
                <a:t>CLF1mm</a:t>
              </a:r>
              <a:endParaRPr b="1" sz="600">
                <a:solidFill>
                  <a:srgbClr val="0070C0"/>
                </a:solidFill>
                <a:latin typeface="Century Gothic"/>
                <a:ea typeface="Century Gothic"/>
                <a:cs typeface="Century Gothic"/>
                <a:sym typeface="Century Gothic"/>
              </a:endParaRPr>
            </a:p>
          </p:txBody>
        </p:sp>
        <p:sp>
          <p:nvSpPr>
            <p:cNvPr id="627" name="Google Shape;627;p68"/>
            <p:cNvSpPr txBox="1"/>
            <p:nvPr/>
          </p:nvSpPr>
          <p:spPr>
            <a:xfrm>
              <a:off x="7995175" y="4626869"/>
              <a:ext cx="1114200" cy="2256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b="1" lang="es" sz="600">
                  <a:solidFill>
                    <a:srgbClr val="0070C0"/>
                  </a:solidFill>
                  <a:latin typeface="Century Gothic"/>
                  <a:ea typeface="Century Gothic"/>
                  <a:cs typeface="Century Gothic"/>
                  <a:sym typeface="Century Gothic"/>
                </a:rPr>
                <a:t>Issued: Jun-25</a:t>
              </a:r>
              <a:endParaRPr sz="1100"/>
            </a:p>
          </p:txBody>
        </p:sp>
      </p:grpSp>
      <p:sp>
        <p:nvSpPr>
          <p:cNvPr id="628" name="Google Shape;628;p68"/>
          <p:cNvSpPr/>
          <p:nvPr/>
        </p:nvSpPr>
        <p:spPr>
          <a:xfrm rot="10800000">
            <a:off x="7400994" y="4233254"/>
            <a:ext cx="540000" cy="408600"/>
          </a:xfrm>
          <a:prstGeom prst="round2SameRect">
            <a:avLst>
              <a:gd fmla="val 47062" name="adj1"/>
              <a:gd fmla="val 0" name="adj2"/>
            </a:avLst>
          </a:prstGeom>
          <a:solidFill>
            <a:srgbClr val="006C82"/>
          </a:solidFill>
          <a:ln cap="flat" cmpd="sng" w="19050">
            <a:solidFill>
              <a:srgbClr val="006C8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5E5E5E"/>
              </a:solidFill>
              <a:latin typeface="Century Gothic"/>
              <a:ea typeface="Century Gothic"/>
              <a:cs typeface="Century Gothic"/>
              <a:sym typeface="Century Gothic"/>
            </a:endParaRPr>
          </a:p>
        </p:txBody>
      </p:sp>
      <p:sp>
        <p:nvSpPr>
          <p:cNvPr id="629" name="Google Shape;629;p68"/>
          <p:cNvSpPr txBox="1"/>
          <p:nvPr/>
        </p:nvSpPr>
        <p:spPr>
          <a:xfrm>
            <a:off x="7424102" y="4342110"/>
            <a:ext cx="540000" cy="184800"/>
          </a:xfrm>
          <a:prstGeom prst="rect">
            <a:avLst/>
          </a:prstGeom>
          <a:noFill/>
          <a:ln>
            <a:noFill/>
          </a:ln>
        </p:spPr>
        <p:txBody>
          <a:bodyPr anchorCtr="0" anchor="ctr" bIns="38100" lIns="38100" spcFirstLastPara="1" rIns="38100" wrap="square" tIns="38100">
            <a:spAutoFit/>
          </a:bodyPr>
          <a:lstStyle/>
          <a:p>
            <a:pPr indent="0" lvl="0" marL="0" marR="0" rtl="0" algn="ctr">
              <a:spcBef>
                <a:spcPts val="0"/>
              </a:spcBef>
              <a:spcAft>
                <a:spcPts val="0"/>
              </a:spcAft>
              <a:buNone/>
            </a:pPr>
            <a:r>
              <a:rPr lang="es" sz="700">
                <a:solidFill>
                  <a:srgbClr val="FFFFFF"/>
                </a:solidFill>
                <a:latin typeface="Century Gothic"/>
                <a:ea typeface="Century Gothic"/>
                <a:cs typeface="Century Gothic"/>
                <a:sym typeface="Century Gothic"/>
              </a:rPr>
              <a:t>2025</a:t>
            </a:r>
            <a:endParaRPr sz="700">
              <a:solidFill>
                <a:srgbClr val="FFFFFF"/>
              </a:solidFill>
              <a:latin typeface="Century Gothic"/>
              <a:ea typeface="Century Gothic"/>
              <a:cs typeface="Century Gothic"/>
              <a:sym typeface="Century Gothic"/>
            </a:endParaRPr>
          </a:p>
        </p:txBody>
      </p:sp>
      <p:sp>
        <p:nvSpPr>
          <p:cNvPr id="630" name="Google Shape;630;p68"/>
          <p:cNvSpPr txBox="1"/>
          <p:nvPr>
            <p:ph type="title"/>
          </p:nvPr>
        </p:nvSpPr>
        <p:spPr>
          <a:xfrm>
            <a:off x="0" y="10253"/>
            <a:ext cx="5242500" cy="537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F4861"/>
              </a:buClr>
              <a:buSzPts val="2700"/>
              <a:buFont typeface="Century Gothic"/>
              <a:buNone/>
            </a:pPr>
            <a:r>
              <a:rPr lang="es" sz="2700">
                <a:solidFill>
                  <a:srgbClr val="0F4861"/>
                </a:solidFill>
                <a:latin typeface="Century Gothic"/>
                <a:ea typeface="Century Gothic"/>
                <a:cs typeface="Century Gothic"/>
                <a:sym typeface="Century Gothic"/>
              </a:rPr>
              <a:t>Emisión de Bonos Sostenibles</a:t>
            </a:r>
            <a:endParaRPr/>
          </a:p>
        </p:txBody>
      </p:sp>
      <p:cxnSp>
        <p:nvCxnSpPr>
          <p:cNvPr id="631" name="Google Shape;631;p68"/>
          <p:cNvCxnSpPr/>
          <p:nvPr/>
        </p:nvCxnSpPr>
        <p:spPr>
          <a:xfrm>
            <a:off x="0" y="587828"/>
            <a:ext cx="8512500" cy="0"/>
          </a:xfrm>
          <a:prstGeom prst="straightConnector1">
            <a:avLst/>
          </a:prstGeom>
          <a:noFill/>
          <a:ln cap="flat" cmpd="sng" w="21425">
            <a:solidFill>
              <a:srgbClr val="0B769F"/>
            </a:solidFill>
            <a:prstDash val="solid"/>
            <a:miter lim="800000"/>
            <a:headEnd len="sm" w="sm" type="none"/>
            <a:tailEnd len="sm" w="sm" type="none"/>
          </a:ln>
        </p:spPr>
      </p:cxnSp>
      <p:pic>
        <p:nvPicPr>
          <p:cNvPr id="632" name="Google Shape;632;p68"/>
          <p:cNvPicPr preferRelativeResize="0"/>
          <p:nvPr/>
        </p:nvPicPr>
        <p:blipFill rotWithShape="1">
          <a:blip r:embed="rId17">
            <a:alphaModFix/>
          </a:blip>
          <a:srcRect b="0" l="0" r="0" t="0"/>
          <a:stretch/>
        </p:blipFill>
        <p:spPr>
          <a:xfrm flipH="1">
            <a:off x="-70737" y="3804473"/>
            <a:ext cx="1215852" cy="130720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grpSp>
        <p:nvGrpSpPr>
          <p:cNvPr id="637" name="Google Shape;637;p69"/>
          <p:cNvGrpSpPr/>
          <p:nvPr/>
        </p:nvGrpSpPr>
        <p:grpSpPr>
          <a:xfrm>
            <a:off x="4838069" y="970257"/>
            <a:ext cx="3562875" cy="885600"/>
            <a:chOff x="6450759" y="430300"/>
            <a:chExt cx="4750500" cy="1180800"/>
          </a:xfrm>
        </p:grpSpPr>
        <p:sp>
          <p:nvSpPr>
            <p:cNvPr id="638" name="Google Shape;638;p69"/>
            <p:cNvSpPr/>
            <p:nvPr/>
          </p:nvSpPr>
          <p:spPr>
            <a:xfrm>
              <a:off x="6450759" y="430300"/>
              <a:ext cx="4750500" cy="1180800"/>
            </a:xfrm>
            <a:prstGeom prst="roundRect">
              <a:avLst>
                <a:gd fmla="val 18079" name="adj"/>
              </a:avLst>
            </a:prstGeom>
            <a:noFill/>
            <a:ln cap="flat" cmpd="sng" w="14300">
              <a:solidFill>
                <a:srgbClr val="35A7B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639" name="Google Shape;639;p69"/>
            <p:cNvCxnSpPr/>
            <p:nvPr/>
          </p:nvCxnSpPr>
          <p:spPr>
            <a:xfrm>
              <a:off x="7637935" y="725326"/>
              <a:ext cx="0" cy="714300"/>
            </a:xfrm>
            <a:prstGeom prst="straightConnector1">
              <a:avLst/>
            </a:prstGeom>
            <a:noFill/>
            <a:ln cap="rnd" cmpd="sng" w="7150">
              <a:solidFill>
                <a:srgbClr val="000000"/>
              </a:solidFill>
              <a:prstDash val="solid"/>
              <a:round/>
              <a:headEnd len="sm" w="sm" type="none"/>
              <a:tailEnd len="sm" w="sm" type="none"/>
            </a:ln>
          </p:spPr>
        </p:cxnSp>
        <p:sp>
          <p:nvSpPr>
            <p:cNvPr id="640" name="Google Shape;640;p69"/>
            <p:cNvSpPr txBox="1"/>
            <p:nvPr/>
          </p:nvSpPr>
          <p:spPr>
            <a:xfrm>
              <a:off x="7780925" y="623495"/>
              <a:ext cx="3190500" cy="369300"/>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s" sz="1200">
                  <a:solidFill>
                    <a:srgbClr val="000000"/>
                  </a:solidFill>
                  <a:latin typeface="Century Gothic"/>
                  <a:ea typeface="Century Gothic"/>
                  <a:cs typeface="Century Gothic"/>
                  <a:sym typeface="Century Gothic"/>
                </a:rPr>
                <a:t>Actualización finalizada</a:t>
              </a:r>
              <a:endParaRPr sz="1200">
                <a:solidFill>
                  <a:schemeClr val="dk1"/>
                </a:solidFill>
                <a:latin typeface="Century Gothic"/>
                <a:ea typeface="Century Gothic"/>
                <a:cs typeface="Century Gothic"/>
                <a:sym typeface="Century Gothic"/>
              </a:endParaRPr>
            </a:p>
          </p:txBody>
        </p:sp>
        <p:sp>
          <p:nvSpPr>
            <p:cNvPr id="641" name="Google Shape;641;p69"/>
            <p:cNvSpPr txBox="1"/>
            <p:nvPr/>
          </p:nvSpPr>
          <p:spPr>
            <a:xfrm>
              <a:off x="7780925" y="1012122"/>
              <a:ext cx="3055500" cy="461700"/>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None/>
              </a:pPr>
              <a:r>
                <a:rPr lang="es" sz="800">
                  <a:solidFill>
                    <a:srgbClr val="000000"/>
                  </a:solidFill>
                  <a:latin typeface="Century Gothic"/>
                  <a:ea typeface="Century Gothic"/>
                  <a:cs typeface="Century Gothic"/>
                  <a:sym typeface="Century Gothic"/>
                </a:rPr>
                <a:t>En mayo de 2025 se concluyó la actualización del Sustainable Financing Framework.</a:t>
              </a:r>
              <a:endParaRPr sz="1100">
                <a:solidFill>
                  <a:schemeClr val="dk1"/>
                </a:solidFill>
                <a:latin typeface="Century Gothic"/>
                <a:ea typeface="Century Gothic"/>
                <a:cs typeface="Century Gothic"/>
                <a:sym typeface="Century Gothic"/>
              </a:endParaRPr>
            </a:p>
          </p:txBody>
        </p:sp>
        <p:sp>
          <p:nvSpPr>
            <p:cNvPr id="642" name="Google Shape;642;p69"/>
            <p:cNvSpPr/>
            <p:nvPr/>
          </p:nvSpPr>
          <p:spPr>
            <a:xfrm>
              <a:off x="6654419" y="631392"/>
              <a:ext cx="837000" cy="838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E4139"/>
                </a:buClr>
                <a:buSzPts val="2400"/>
                <a:buFont typeface="Quattrocento Sans"/>
                <a:buNone/>
              </a:pPr>
              <a:r>
                <a:rPr b="0" i="0" lang="es" sz="2400" u="none" cap="none" strike="noStrike">
                  <a:solidFill>
                    <a:srgbClr val="0E4139"/>
                  </a:solidFill>
                  <a:latin typeface="Quattrocento Sans"/>
                  <a:ea typeface="Quattrocento Sans"/>
                  <a:cs typeface="Quattrocento Sans"/>
                  <a:sym typeface="Quattrocento Sans"/>
                </a:rPr>
                <a:t>📅</a:t>
              </a:r>
              <a:endParaRPr b="0" i="0" sz="2400" u="none" cap="none" strike="noStrike">
                <a:solidFill>
                  <a:srgbClr val="2B3437"/>
                </a:solidFill>
                <a:latin typeface="Quattrocento Sans"/>
                <a:ea typeface="Quattrocento Sans"/>
                <a:cs typeface="Quattrocento Sans"/>
                <a:sym typeface="Quattrocento Sans"/>
              </a:endParaRPr>
            </a:p>
          </p:txBody>
        </p:sp>
      </p:grpSp>
      <p:grpSp>
        <p:nvGrpSpPr>
          <p:cNvPr id="643" name="Google Shape;643;p69"/>
          <p:cNvGrpSpPr/>
          <p:nvPr/>
        </p:nvGrpSpPr>
        <p:grpSpPr>
          <a:xfrm>
            <a:off x="4838069" y="1941644"/>
            <a:ext cx="3562875" cy="885600"/>
            <a:chOff x="6450759" y="2042349"/>
            <a:chExt cx="4750500" cy="1180800"/>
          </a:xfrm>
        </p:grpSpPr>
        <p:sp>
          <p:nvSpPr>
            <p:cNvPr id="644" name="Google Shape;644;p69"/>
            <p:cNvSpPr/>
            <p:nvPr/>
          </p:nvSpPr>
          <p:spPr>
            <a:xfrm>
              <a:off x="6450759" y="2042349"/>
              <a:ext cx="4750500" cy="1180800"/>
            </a:xfrm>
            <a:prstGeom prst="roundRect">
              <a:avLst>
                <a:gd fmla="val 18079" name="adj"/>
              </a:avLst>
            </a:prstGeom>
            <a:noFill/>
            <a:ln cap="flat" cmpd="sng" w="14300">
              <a:solidFill>
                <a:srgbClr val="00919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645" name="Google Shape;645;p69"/>
            <p:cNvCxnSpPr/>
            <p:nvPr/>
          </p:nvCxnSpPr>
          <p:spPr>
            <a:xfrm>
              <a:off x="10000135" y="2343203"/>
              <a:ext cx="0" cy="714300"/>
            </a:xfrm>
            <a:prstGeom prst="straightConnector1">
              <a:avLst/>
            </a:prstGeom>
            <a:noFill/>
            <a:ln cap="rnd" cmpd="sng" w="7150">
              <a:solidFill>
                <a:srgbClr val="000000"/>
              </a:solidFill>
              <a:prstDash val="solid"/>
              <a:round/>
              <a:headEnd len="sm" w="sm" type="none"/>
              <a:tailEnd len="sm" w="sm" type="none"/>
            </a:ln>
          </p:spPr>
        </p:cxnSp>
        <p:sp>
          <p:nvSpPr>
            <p:cNvPr id="646" name="Google Shape;646;p69"/>
            <p:cNvSpPr txBox="1"/>
            <p:nvPr/>
          </p:nvSpPr>
          <p:spPr>
            <a:xfrm>
              <a:off x="6759845" y="2223935"/>
              <a:ext cx="3084900" cy="369300"/>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s" sz="1200">
                  <a:solidFill>
                    <a:srgbClr val="000000"/>
                  </a:solidFill>
                  <a:latin typeface="Century Gothic"/>
                  <a:ea typeface="Century Gothic"/>
                  <a:cs typeface="Century Gothic"/>
                  <a:sym typeface="Century Gothic"/>
                </a:rPr>
                <a:t>Reconocimiento internacional</a:t>
              </a:r>
              <a:endParaRPr sz="1200">
                <a:solidFill>
                  <a:schemeClr val="dk1"/>
                </a:solidFill>
                <a:latin typeface="Century Gothic"/>
                <a:ea typeface="Century Gothic"/>
                <a:cs typeface="Century Gothic"/>
                <a:sym typeface="Century Gothic"/>
              </a:endParaRPr>
            </a:p>
          </p:txBody>
        </p:sp>
        <p:sp>
          <p:nvSpPr>
            <p:cNvPr id="647" name="Google Shape;647;p69"/>
            <p:cNvSpPr txBox="1"/>
            <p:nvPr/>
          </p:nvSpPr>
          <p:spPr>
            <a:xfrm>
              <a:off x="6759845" y="2607935"/>
              <a:ext cx="3063300" cy="425400"/>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None/>
              </a:pPr>
              <a:r>
                <a:rPr lang="es" sz="800">
                  <a:solidFill>
                    <a:srgbClr val="000000"/>
                  </a:solidFill>
                  <a:latin typeface="Century Gothic"/>
                  <a:ea typeface="Century Gothic"/>
                  <a:cs typeface="Century Gothic"/>
                  <a:sym typeface="Century Gothic"/>
                </a:rPr>
                <a:t>El Framework obtuvo un puntaje SQS2 según el </a:t>
              </a:r>
              <a:r>
                <a:rPr b="1" lang="es" sz="800">
                  <a:solidFill>
                    <a:srgbClr val="000000"/>
                  </a:solidFill>
                  <a:latin typeface="Century Gothic"/>
                  <a:ea typeface="Century Gothic"/>
                  <a:cs typeface="Century Gothic"/>
                  <a:sym typeface="Century Gothic"/>
                </a:rPr>
                <a:t>SPO de Moody’s.</a:t>
              </a:r>
              <a:endParaRPr b="1" sz="1100">
                <a:solidFill>
                  <a:schemeClr val="dk1"/>
                </a:solidFill>
                <a:latin typeface="Century Gothic"/>
                <a:ea typeface="Century Gothic"/>
                <a:cs typeface="Century Gothic"/>
                <a:sym typeface="Century Gothic"/>
              </a:endParaRPr>
            </a:p>
          </p:txBody>
        </p:sp>
        <p:sp>
          <p:nvSpPr>
            <p:cNvPr id="648" name="Google Shape;648;p69"/>
            <p:cNvSpPr/>
            <p:nvPr/>
          </p:nvSpPr>
          <p:spPr>
            <a:xfrm>
              <a:off x="10155386" y="2227458"/>
              <a:ext cx="837000" cy="838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E4139"/>
                </a:buClr>
                <a:buSzPts val="2400"/>
                <a:buFont typeface="Quattrocento Sans"/>
                <a:buNone/>
              </a:pPr>
              <a:r>
                <a:rPr b="0" i="0" lang="es" sz="2400" u="none" cap="none" strike="noStrike">
                  <a:solidFill>
                    <a:srgbClr val="0E4139"/>
                  </a:solidFill>
                  <a:latin typeface="Quattrocento Sans"/>
                  <a:ea typeface="Quattrocento Sans"/>
                  <a:cs typeface="Quattrocento Sans"/>
                  <a:sym typeface="Quattrocento Sans"/>
                </a:rPr>
                <a:t>🏆</a:t>
              </a:r>
              <a:endParaRPr b="0" i="0" sz="2400" u="none" cap="none" strike="noStrike">
                <a:solidFill>
                  <a:srgbClr val="2B3437"/>
                </a:solidFill>
                <a:latin typeface="Quattrocento Sans"/>
                <a:ea typeface="Quattrocento Sans"/>
                <a:cs typeface="Quattrocento Sans"/>
                <a:sym typeface="Quattrocento Sans"/>
              </a:endParaRPr>
            </a:p>
          </p:txBody>
        </p:sp>
      </p:grpSp>
      <p:grpSp>
        <p:nvGrpSpPr>
          <p:cNvPr id="649" name="Google Shape;649;p69"/>
          <p:cNvGrpSpPr/>
          <p:nvPr/>
        </p:nvGrpSpPr>
        <p:grpSpPr>
          <a:xfrm>
            <a:off x="4838069" y="2913030"/>
            <a:ext cx="3562875" cy="885600"/>
            <a:chOff x="6450759" y="3653337"/>
            <a:chExt cx="4750500" cy="1180800"/>
          </a:xfrm>
        </p:grpSpPr>
        <p:sp>
          <p:nvSpPr>
            <p:cNvPr id="650" name="Google Shape;650;p69"/>
            <p:cNvSpPr/>
            <p:nvPr/>
          </p:nvSpPr>
          <p:spPr>
            <a:xfrm>
              <a:off x="6450759" y="3653337"/>
              <a:ext cx="4750500" cy="1180800"/>
            </a:xfrm>
            <a:prstGeom prst="roundRect">
              <a:avLst>
                <a:gd fmla="val 18079" name="adj"/>
              </a:avLst>
            </a:prstGeom>
            <a:noFill/>
            <a:ln cap="flat" cmpd="sng" w="14300">
              <a:solidFill>
                <a:srgbClr val="91D3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651" name="Google Shape;651;p69"/>
            <p:cNvCxnSpPr/>
            <p:nvPr/>
          </p:nvCxnSpPr>
          <p:spPr>
            <a:xfrm>
              <a:off x="7645078" y="3947263"/>
              <a:ext cx="0" cy="714300"/>
            </a:xfrm>
            <a:prstGeom prst="straightConnector1">
              <a:avLst/>
            </a:prstGeom>
            <a:noFill/>
            <a:ln cap="rnd" cmpd="sng" w="7150">
              <a:solidFill>
                <a:srgbClr val="000000"/>
              </a:solidFill>
              <a:prstDash val="solid"/>
              <a:round/>
              <a:headEnd len="sm" w="sm" type="none"/>
              <a:tailEnd len="sm" w="sm" type="none"/>
            </a:ln>
          </p:spPr>
        </p:cxnSp>
        <p:sp>
          <p:nvSpPr>
            <p:cNvPr id="652" name="Google Shape;652;p69"/>
            <p:cNvSpPr txBox="1"/>
            <p:nvPr/>
          </p:nvSpPr>
          <p:spPr>
            <a:xfrm>
              <a:off x="7780925" y="3844200"/>
              <a:ext cx="3215700" cy="369300"/>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s" sz="1200">
                  <a:solidFill>
                    <a:srgbClr val="000000"/>
                  </a:solidFill>
                  <a:latin typeface="Century Gothic"/>
                  <a:ea typeface="Century Gothic"/>
                  <a:cs typeface="Century Gothic"/>
                  <a:sym typeface="Century Gothic"/>
                </a:rPr>
                <a:t>Alineación y contribución</a:t>
              </a:r>
              <a:endParaRPr sz="1200">
                <a:solidFill>
                  <a:schemeClr val="dk1"/>
                </a:solidFill>
                <a:latin typeface="Century Gothic"/>
                <a:ea typeface="Century Gothic"/>
                <a:cs typeface="Century Gothic"/>
                <a:sym typeface="Century Gothic"/>
              </a:endParaRPr>
            </a:p>
          </p:txBody>
        </p:sp>
        <p:sp>
          <p:nvSpPr>
            <p:cNvPr id="653" name="Google Shape;653;p69"/>
            <p:cNvSpPr txBox="1"/>
            <p:nvPr/>
          </p:nvSpPr>
          <p:spPr>
            <a:xfrm>
              <a:off x="7780925" y="4241820"/>
              <a:ext cx="3055500" cy="461700"/>
            </a:xfrm>
            <a:prstGeom prst="rect">
              <a:avLst/>
            </a:prstGeom>
            <a:noFill/>
            <a:ln>
              <a:noFill/>
            </a:ln>
          </p:spPr>
          <p:txBody>
            <a:bodyPr anchorCtr="0" anchor="t" bIns="0" lIns="0" spcFirstLastPara="1" rIns="0" wrap="square" tIns="0">
              <a:normAutofit lnSpcReduction="10000"/>
            </a:bodyPr>
            <a:lstStyle/>
            <a:p>
              <a:pPr indent="0" lvl="0" marL="0" marR="0" rtl="0" algn="l">
                <a:spcBef>
                  <a:spcPts val="0"/>
                </a:spcBef>
                <a:spcAft>
                  <a:spcPts val="0"/>
                </a:spcAft>
                <a:buNone/>
              </a:pPr>
              <a:r>
                <a:rPr lang="es" sz="800">
                  <a:solidFill>
                    <a:srgbClr val="000000"/>
                  </a:solidFill>
                  <a:latin typeface="Century Gothic"/>
                  <a:ea typeface="Century Gothic"/>
                  <a:cs typeface="Century Gothic"/>
                  <a:sym typeface="Century Gothic"/>
                </a:rPr>
                <a:t>Se determinó que estamos alineados con los principios y la contribución a la sustentabilidad es alta.</a:t>
              </a:r>
              <a:endParaRPr sz="1100">
                <a:solidFill>
                  <a:schemeClr val="dk1"/>
                </a:solidFill>
                <a:latin typeface="Century Gothic"/>
                <a:ea typeface="Century Gothic"/>
                <a:cs typeface="Century Gothic"/>
                <a:sym typeface="Century Gothic"/>
              </a:endParaRPr>
            </a:p>
          </p:txBody>
        </p:sp>
        <p:sp>
          <p:nvSpPr>
            <p:cNvPr id="654" name="Google Shape;654;p69"/>
            <p:cNvSpPr/>
            <p:nvPr/>
          </p:nvSpPr>
          <p:spPr>
            <a:xfrm>
              <a:off x="6654419" y="3850206"/>
              <a:ext cx="837000" cy="838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E4139"/>
                </a:buClr>
                <a:buSzPts val="2400"/>
                <a:buFont typeface="Quattrocento Sans"/>
                <a:buNone/>
              </a:pPr>
              <a:r>
                <a:rPr b="0" i="0" lang="es" sz="2400" u="none" cap="none" strike="noStrike">
                  <a:solidFill>
                    <a:srgbClr val="0E4139"/>
                  </a:solidFill>
                  <a:latin typeface="Quattrocento Sans"/>
                  <a:ea typeface="Quattrocento Sans"/>
                  <a:cs typeface="Quattrocento Sans"/>
                  <a:sym typeface="Quattrocento Sans"/>
                </a:rPr>
                <a:t>🌱</a:t>
              </a:r>
              <a:endParaRPr b="0" i="0" sz="2400" u="none" cap="none" strike="noStrike">
                <a:solidFill>
                  <a:srgbClr val="2B3437"/>
                </a:solidFill>
                <a:latin typeface="Quattrocento Sans"/>
                <a:ea typeface="Quattrocento Sans"/>
                <a:cs typeface="Quattrocento Sans"/>
                <a:sym typeface="Quattrocento Sans"/>
              </a:endParaRPr>
            </a:p>
          </p:txBody>
        </p:sp>
      </p:grpSp>
      <p:grpSp>
        <p:nvGrpSpPr>
          <p:cNvPr id="655" name="Google Shape;655;p69"/>
          <p:cNvGrpSpPr/>
          <p:nvPr/>
        </p:nvGrpSpPr>
        <p:grpSpPr>
          <a:xfrm>
            <a:off x="4838069" y="3884417"/>
            <a:ext cx="3562875" cy="885600"/>
            <a:chOff x="6450759" y="5266183"/>
            <a:chExt cx="4750500" cy="1180800"/>
          </a:xfrm>
        </p:grpSpPr>
        <p:sp>
          <p:nvSpPr>
            <p:cNvPr id="656" name="Google Shape;656;p69"/>
            <p:cNvSpPr/>
            <p:nvPr/>
          </p:nvSpPr>
          <p:spPr>
            <a:xfrm>
              <a:off x="6450759" y="5266183"/>
              <a:ext cx="4750500" cy="1180800"/>
            </a:xfrm>
            <a:prstGeom prst="roundRect">
              <a:avLst>
                <a:gd fmla="val 18079" name="adj"/>
              </a:avLst>
            </a:prstGeom>
            <a:noFill/>
            <a:ln cap="flat" cmpd="sng" w="14300">
              <a:solidFill>
                <a:srgbClr val="4CB8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657" name="Google Shape;657;p69"/>
            <p:cNvCxnSpPr/>
            <p:nvPr/>
          </p:nvCxnSpPr>
          <p:spPr>
            <a:xfrm>
              <a:off x="10000135" y="5546238"/>
              <a:ext cx="0" cy="714300"/>
            </a:xfrm>
            <a:prstGeom prst="straightConnector1">
              <a:avLst/>
            </a:prstGeom>
            <a:noFill/>
            <a:ln cap="rnd" cmpd="sng" w="7150">
              <a:solidFill>
                <a:srgbClr val="000000"/>
              </a:solidFill>
              <a:prstDash val="solid"/>
              <a:round/>
              <a:headEnd len="sm" w="sm" type="none"/>
              <a:tailEnd len="sm" w="sm" type="none"/>
            </a:ln>
          </p:spPr>
        </p:cxnSp>
        <p:sp>
          <p:nvSpPr>
            <p:cNvPr id="658" name="Google Shape;658;p69"/>
            <p:cNvSpPr txBox="1"/>
            <p:nvPr/>
          </p:nvSpPr>
          <p:spPr>
            <a:xfrm>
              <a:off x="6759845" y="5443370"/>
              <a:ext cx="3215700" cy="369300"/>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s" sz="1200">
                  <a:solidFill>
                    <a:srgbClr val="000000"/>
                  </a:solidFill>
                  <a:latin typeface="Century Gothic"/>
                  <a:ea typeface="Century Gothic"/>
                  <a:cs typeface="Century Gothic"/>
                  <a:sym typeface="Century Gothic"/>
                </a:rPr>
                <a:t>Nuevas categorías</a:t>
              </a:r>
              <a:endParaRPr sz="1200">
                <a:solidFill>
                  <a:schemeClr val="dk1"/>
                </a:solidFill>
                <a:latin typeface="Century Gothic"/>
                <a:ea typeface="Century Gothic"/>
                <a:cs typeface="Century Gothic"/>
                <a:sym typeface="Century Gothic"/>
              </a:endParaRPr>
            </a:p>
          </p:txBody>
        </p:sp>
        <p:sp>
          <p:nvSpPr>
            <p:cNvPr id="659" name="Google Shape;659;p69"/>
            <p:cNvSpPr txBox="1"/>
            <p:nvPr/>
          </p:nvSpPr>
          <p:spPr>
            <a:xfrm>
              <a:off x="6759845" y="5833927"/>
              <a:ext cx="3055500" cy="461700"/>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None/>
              </a:pPr>
              <a:r>
                <a:rPr lang="es" sz="800">
                  <a:solidFill>
                    <a:srgbClr val="000000"/>
                  </a:solidFill>
                  <a:latin typeface="Century Gothic"/>
                  <a:ea typeface="Century Gothic"/>
                  <a:cs typeface="Century Gothic"/>
                  <a:sym typeface="Century Gothic"/>
                </a:rPr>
                <a:t>Se incorporaron las categorías azules, biodiversidad y economía plateada.</a:t>
              </a:r>
              <a:endParaRPr sz="1100">
                <a:solidFill>
                  <a:schemeClr val="dk1"/>
                </a:solidFill>
                <a:latin typeface="Century Gothic"/>
                <a:ea typeface="Century Gothic"/>
                <a:cs typeface="Century Gothic"/>
                <a:sym typeface="Century Gothic"/>
              </a:endParaRPr>
            </a:p>
          </p:txBody>
        </p:sp>
        <p:sp>
          <p:nvSpPr>
            <p:cNvPr id="660" name="Google Shape;660;p69"/>
            <p:cNvSpPr/>
            <p:nvPr/>
          </p:nvSpPr>
          <p:spPr>
            <a:xfrm>
              <a:off x="10155386" y="5451941"/>
              <a:ext cx="837000" cy="838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E4139"/>
                </a:buClr>
                <a:buSzPts val="2400"/>
                <a:buFont typeface="Quattrocento Sans"/>
                <a:buNone/>
              </a:pPr>
              <a:r>
                <a:rPr b="0" i="0" lang="es" sz="2400" u="none" cap="none" strike="noStrike">
                  <a:solidFill>
                    <a:srgbClr val="0E4139"/>
                  </a:solidFill>
                  <a:latin typeface="Quattrocento Sans"/>
                  <a:ea typeface="Quattrocento Sans"/>
                  <a:cs typeface="Quattrocento Sans"/>
                  <a:sym typeface="Quattrocento Sans"/>
                </a:rPr>
                <a:t>🆕</a:t>
              </a:r>
              <a:endParaRPr b="0" i="0" sz="2400" u="none" cap="none" strike="noStrike">
                <a:solidFill>
                  <a:srgbClr val="2B3437"/>
                </a:solidFill>
                <a:latin typeface="Quattrocento Sans"/>
                <a:ea typeface="Quattrocento Sans"/>
                <a:cs typeface="Quattrocento Sans"/>
                <a:sym typeface="Quattrocento Sans"/>
              </a:endParaRPr>
            </a:p>
          </p:txBody>
        </p:sp>
      </p:grpSp>
      <p:sp>
        <p:nvSpPr>
          <p:cNvPr id="661" name="Google Shape;661;p69"/>
          <p:cNvSpPr txBox="1"/>
          <p:nvPr>
            <p:ph type="title"/>
          </p:nvPr>
        </p:nvSpPr>
        <p:spPr>
          <a:xfrm>
            <a:off x="0" y="10253"/>
            <a:ext cx="5242500" cy="537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F4861"/>
              </a:buClr>
              <a:buSzPts val="2700"/>
              <a:buFont typeface="Century Gothic"/>
              <a:buNone/>
            </a:pPr>
            <a:r>
              <a:rPr lang="es" sz="2700">
                <a:solidFill>
                  <a:srgbClr val="0F4861"/>
                </a:solidFill>
                <a:latin typeface="Century Gothic"/>
                <a:ea typeface="Century Gothic"/>
                <a:cs typeface="Century Gothic"/>
                <a:sym typeface="Century Gothic"/>
              </a:rPr>
              <a:t>Alineación del Framework</a:t>
            </a:r>
            <a:endParaRPr/>
          </a:p>
        </p:txBody>
      </p:sp>
      <p:cxnSp>
        <p:nvCxnSpPr>
          <p:cNvPr id="662" name="Google Shape;662;p69"/>
          <p:cNvCxnSpPr/>
          <p:nvPr/>
        </p:nvCxnSpPr>
        <p:spPr>
          <a:xfrm>
            <a:off x="0" y="587828"/>
            <a:ext cx="8512500" cy="0"/>
          </a:xfrm>
          <a:prstGeom prst="straightConnector1">
            <a:avLst/>
          </a:prstGeom>
          <a:noFill/>
          <a:ln cap="flat" cmpd="sng" w="21425">
            <a:solidFill>
              <a:srgbClr val="0B769F"/>
            </a:solidFill>
            <a:prstDash val="solid"/>
            <a:miter lim="800000"/>
            <a:headEnd len="sm" w="sm" type="none"/>
            <a:tailEnd len="sm" w="sm" type="none"/>
          </a:ln>
        </p:spPr>
      </p:cxnSp>
      <p:pic>
        <p:nvPicPr>
          <p:cNvPr id="663" name="Google Shape;663;p69"/>
          <p:cNvPicPr preferRelativeResize="0"/>
          <p:nvPr/>
        </p:nvPicPr>
        <p:blipFill rotWithShape="1">
          <a:blip r:embed="rId3">
            <a:alphaModFix amt="20000"/>
          </a:blip>
          <a:srcRect b="0" l="0" r="0" t="0"/>
          <a:stretch/>
        </p:blipFill>
        <p:spPr>
          <a:xfrm>
            <a:off x="-1444918" y="-765631"/>
            <a:ext cx="3273720" cy="3034394"/>
          </a:xfrm>
          <a:prstGeom prst="rect">
            <a:avLst/>
          </a:prstGeom>
          <a:noFill/>
          <a:ln>
            <a:noFill/>
          </a:ln>
        </p:spPr>
      </p:pic>
      <p:pic>
        <p:nvPicPr>
          <p:cNvPr id="664" name="Google Shape;664;p69"/>
          <p:cNvPicPr preferRelativeResize="0"/>
          <p:nvPr/>
        </p:nvPicPr>
        <p:blipFill rotWithShape="1">
          <a:blip r:embed="rId4">
            <a:alphaModFix amt="20000"/>
          </a:blip>
          <a:srcRect b="0" l="0" r="0" t="0"/>
          <a:stretch/>
        </p:blipFill>
        <p:spPr>
          <a:xfrm>
            <a:off x="7305197" y="3582102"/>
            <a:ext cx="2166257" cy="1774372"/>
          </a:xfrm>
          <a:prstGeom prst="rect">
            <a:avLst/>
          </a:prstGeom>
          <a:noFill/>
          <a:ln>
            <a:noFill/>
          </a:ln>
        </p:spPr>
      </p:pic>
      <p:grpSp>
        <p:nvGrpSpPr>
          <p:cNvPr id="665" name="Google Shape;665;p69"/>
          <p:cNvGrpSpPr/>
          <p:nvPr/>
        </p:nvGrpSpPr>
        <p:grpSpPr>
          <a:xfrm>
            <a:off x="99445" y="887137"/>
            <a:ext cx="4208920" cy="4018500"/>
            <a:chOff x="132593" y="1294819"/>
            <a:chExt cx="5611893" cy="5358000"/>
          </a:xfrm>
        </p:grpSpPr>
        <p:sp>
          <p:nvSpPr>
            <p:cNvPr id="666" name="Google Shape;666;p69"/>
            <p:cNvSpPr/>
            <p:nvPr/>
          </p:nvSpPr>
          <p:spPr>
            <a:xfrm>
              <a:off x="132593" y="1294819"/>
              <a:ext cx="5509500" cy="5358000"/>
            </a:xfrm>
            <a:prstGeom prst="rect">
              <a:avLst/>
            </a:prstGeom>
            <a:solidFill>
              <a:srgbClr val="7030A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667" name="Google Shape;667;p69"/>
            <p:cNvPicPr preferRelativeResize="0"/>
            <p:nvPr/>
          </p:nvPicPr>
          <p:blipFill rotWithShape="1">
            <a:blip r:embed="rId5">
              <a:alphaModFix/>
            </a:blip>
            <a:srcRect b="0" l="0" r="0" t="0"/>
            <a:stretch/>
          </p:blipFill>
          <p:spPr>
            <a:xfrm>
              <a:off x="404939" y="1583609"/>
              <a:ext cx="5339547" cy="4767133"/>
            </a:xfrm>
            <a:prstGeom prst="rect">
              <a:avLst/>
            </a:prstGeom>
            <a:noFill/>
            <a:ln cap="flat" cmpd="sng" w="7150">
              <a:solidFill>
                <a:srgbClr val="7030A0"/>
              </a:solidFill>
              <a:prstDash val="solid"/>
              <a:round/>
              <a:headEnd len="sm" w="sm" type="none"/>
              <a:tailEnd len="sm" w="sm" type="none"/>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graphicFrame>
        <p:nvGraphicFramePr>
          <p:cNvPr id="673" name="Google Shape;673;p70"/>
          <p:cNvGraphicFramePr/>
          <p:nvPr/>
        </p:nvGraphicFramePr>
        <p:xfrm>
          <a:off x="921298" y="1806933"/>
          <a:ext cx="3000000" cy="3000000"/>
        </p:xfrm>
        <a:graphic>
          <a:graphicData uri="http://schemas.openxmlformats.org/drawingml/2006/table">
            <a:tbl>
              <a:tblPr>
                <a:noFill/>
                <a:tableStyleId>{F1CB2B18-1E42-47D1-9BC7-F46E13AFB1B6}</a:tableStyleId>
              </a:tblPr>
              <a:tblGrid>
                <a:gridCol w="37250"/>
                <a:gridCol w="4750075"/>
                <a:gridCol w="133525"/>
                <a:gridCol w="2670500"/>
              </a:tblGrid>
              <a:tr h="234125">
                <a:tc>
                  <a:txBody>
                    <a:bodyPr/>
                    <a:lstStyle/>
                    <a:p>
                      <a:pPr indent="0" lvl="0" marL="0" marR="0" rtl="0" algn="l">
                        <a:spcBef>
                          <a:spcPts val="0"/>
                        </a:spcBef>
                        <a:spcAft>
                          <a:spcPts val="0"/>
                        </a:spcAft>
                        <a:buNone/>
                      </a:pPr>
                      <a:r>
                        <a:t/>
                      </a:r>
                      <a:endParaRPr b="0" i="0" sz="1500" u="none" cap="none" strike="noStrike">
                        <a:solidFill>
                          <a:srgbClr val="000000"/>
                        </a:solidFill>
                        <a:latin typeface="Arial"/>
                        <a:ea typeface="Arial"/>
                        <a:cs typeface="Arial"/>
                        <a:sym typeface="Arial"/>
                      </a:endParaRPr>
                    </a:p>
                  </a:txBody>
                  <a:tcPr marT="5525" marB="0" marR="5525" marL="5525"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s" sz="1100" u="none" cap="none" strike="noStrike">
                          <a:solidFill>
                            <a:srgbClr val="FFFFFF"/>
                          </a:solidFill>
                          <a:latin typeface="Century Gothic"/>
                          <a:ea typeface="Century Gothic"/>
                          <a:cs typeface="Century Gothic"/>
                          <a:sym typeface="Century Gothic"/>
                        </a:rPr>
                        <a:t>Categorías Azules</a:t>
                      </a:r>
                      <a:endParaRPr b="1" i="0" sz="1100" u="none" cap="none" strike="noStrike">
                        <a:solidFill>
                          <a:srgbClr val="FFFFFF"/>
                        </a:solidFill>
                        <a:latin typeface="Century Gothic"/>
                        <a:ea typeface="Century Gothic"/>
                        <a:cs typeface="Century Gothic"/>
                        <a:sym typeface="Century Gothic"/>
                      </a:endParaRPr>
                    </a:p>
                  </a:txBody>
                  <a:tcPr marT="5525" marB="0" marR="5525" marL="5525"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002060"/>
                    </a:solidFill>
                  </a:tcPr>
                </a:tc>
                <a:tc>
                  <a:txBody>
                    <a:bodyPr/>
                    <a:lstStyle/>
                    <a:p>
                      <a:pPr indent="0" lvl="0" marL="0" marR="0" rtl="0" algn="l">
                        <a:spcBef>
                          <a:spcPts val="0"/>
                        </a:spcBef>
                        <a:spcAft>
                          <a:spcPts val="0"/>
                        </a:spcAft>
                        <a:buNone/>
                      </a:pPr>
                      <a:r>
                        <a:t/>
                      </a:r>
                      <a:endParaRPr b="0" i="0" sz="1500" u="none" cap="none" strike="noStrike">
                        <a:solidFill>
                          <a:srgbClr val="000000"/>
                        </a:solidFill>
                        <a:latin typeface="Arial"/>
                        <a:ea typeface="Arial"/>
                        <a:cs typeface="Arial"/>
                        <a:sym typeface="Arial"/>
                      </a:endParaRPr>
                    </a:p>
                  </a:txBody>
                  <a:tcPr marT="5525" marB="0" marR="5525" marL="5525"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s" sz="1100" u="none" cap="none" strike="noStrike">
                          <a:solidFill>
                            <a:srgbClr val="FFFFFF"/>
                          </a:solidFill>
                          <a:latin typeface="Century Gothic"/>
                          <a:ea typeface="Century Gothic"/>
                          <a:cs typeface="Century Gothic"/>
                          <a:sym typeface="Century Gothic"/>
                        </a:rPr>
                        <a:t>SDG</a:t>
                      </a:r>
                      <a:endParaRPr sz="1100"/>
                    </a:p>
                  </a:txBody>
                  <a:tcPr marT="5525" marB="0" marR="5525" marL="5525"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002060"/>
                    </a:solidFill>
                  </a:tcPr>
                </a:tc>
              </a:tr>
              <a:tr h="74125">
                <a:tc>
                  <a:txBody>
                    <a:bodyPr/>
                    <a:lstStyle/>
                    <a:p>
                      <a:pPr indent="0" lvl="0" marL="0" marR="0" rtl="0" algn="l">
                        <a:spcBef>
                          <a:spcPts val="0"/>
                        </a:spcBef>
                        <a:spcAft>
                          <a:spcPts val="0"/>
                        </a:spcAft>
                        <a:buNone/>
                      </a:pPr>
                      <a:r>
                        <a:t/>
                      </a:r>
                      <a:endParaRPr b="0" i="0" sz="500" u="none" cap="none" strike="noStrike">
                        <a:solidFill>
                          <a:srgbClr val="000000"/>
                        </a:solidFill>
                        <a:latin typeface="Arial"/>
                        <a:ea typeface="Arial"/>
                        <a:cs typeface="Arial"/>
                        <a:sym typeface="Arial"/>
                      </a:endParaRPr>
                    </a:p>
                  </a:txBody>
                  <a:tcPr marT="5525" marB="0" marR="5525" marL="5525"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 sz="500" u="none" cap="none" strike="noStrike">
                          <a:solidFill>
                            <a:srgbClr val="000000"/>
                          </a:solidFill>
                          <a:latin typeface="Arial"/>
                          <a:ea typeface="Arial"/>
                          <a:cs typeface="Arial"/>
                          <a:sym typeface="Arial"/>
                        </a:rPr>
                        <a:t> </a:t>
                      </a:r>
                      <a:endParaRPr b="0" i="0" sz="500" u="none" cap="none" strike="noStrike">
                        <a:solidFill>
                          <a:srgbClr val="000000"/>
                        </a:solidFill>
                        <a:latin typeface="Arial"/>
                        <a:ea typeface="Arial"/>
                        <a:cs typeface="Arial"/>
                        <a:sym typeface="Arial"/>
                      </a:endParaRPr>
                    </a:p>
                  </a:txBody>
                  <a:tcPr marT="5525" marB="0" marR="5525" marL="5525"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206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500" u="none" cap="none" strike="noStrike">
                        <a:solidFill>
                          <a:srgbClr val="000000"/>
                        </a:solidFill>
                        <a:latin typeface="Arial"/>
                        <a:ea typeface="Arial"/>
                        <a:cs typeface="Arial"/>
                        <a:sym typeface="Arial"/>
                      </a:endParaRPr>
                    </a:p>
                  </a:txBody>
                  <a:tcPr marT="5525" marB="0" marR="5525" marL="5525"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 sz="500" u="none" cap="none" strike="noStrike">
                          <a:solidFill>
                            <a:srgbClr val="000000"/>
                          </a:solidFill>
                          <a:latin typeface="Arial"/>
                          <a:ea typeface="Arial"/>
                          <a:cs typeface="Arial"/>
                          <a:sym typeface="Arial"/>
                        </a:rPr>
                        <a:t> </a:t>
                      </a:r>
                      <a:endParaRPr sz="1100"/>
                    </a:p>
                  </a:txBody>
                  <a:tcPr marT="5525" marB="0" marR="5525" marL="5525"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2060"/>
                      </a:solidFill>
                      <a:prstDash val="solid"/>
                      <a:round/>
                      <a:headEnd len="sm" w="sm" type="none"/>
                      <a:tailEnd len="sm" w="sm" type="none"/>
                    </a:lnB>
                  </a:tcPr>
                </a:tc>
              </a:tr>
              <a:tr h="243000">
                <a:tc>
                  <a:txBody>
                    <a:bodyPr/>
                    <a:lstStyle/>
                    <a:p>
                      <a:pPr indent="0" lvl="0" marL="0" marR="0" rtl="0" algn="ctr">
                        <a:spcBef>
                          <a:spcPts val="0"/>
                        </a:spcBef>
                        <a:spcAft>
                          <a:spcPts val="0"/>
                        </a:spcAft>
                        <a:buNone/>
                      </a:pPr>
                      <a:r>
                        <a:t/>
                      </a:r>
                      <a:endParaRPr b="0" i="0" sz="300" u="none" cap="none" strike="noStrike">
                        <a:solidFill>
                          <a:srgbClr val="000000"/>
                        </a:solidFill>
                        <a:latin typeface="Arial"/>
                        <a:ea typeface="Arial"/>
                        <a:cs typeface="Arial"/>
                        <a:sym typeface="Arial"/>
                      </a:endParaRPr>
                    </a:p>
                  </a:txBody>
                  <a:tcPr marT="5525" marB="0" marR="5525" marL="5525" anchor="ctr">
                    <a:lnL cap="flat" cmpd="sng" w="7150">
                      <a:solidFill>
                        <a:srgbClr val="000000">
                          <a:alpha val="0"/>
                        </a:srgbClr>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s" sz="1200" u="none" cap="none" strike="noStrike">
                          <a:latin typeface="Century Gothic"/>
                          <a:ea typeface="Century Gothic"/>
                          <a:cs typeface="Century Gothic"/>
                          <a:sym typeface="Century Gothic"/>
                        </a:rPr>
                        <a:t>Energía renovable marina</a:t>
                      </a:r>
                      <a:endParaRPr sz="1200">
                        <a:latin typeface="Century Gothic"/>
                        <a:ea typeface="Century Gothic"/>
                        <a:cs typeface="Century Gothic"/>
                        <a:sym typeface="Century Gothic"/>
                      </a:endParaRPr>
                    </a:p>
                  </a:txBody>
                  <a:tcPr marT="5525" marB="0" marR="5525" marL="66450"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9525">
                      <a:solidFill>
                        <a:srgbClr val="002060"/>
                      </a:solidFill>
                      <a:prstDash val="solid"/>
                      <a:round/>
                      <a:headEnd len="sm" w="sm" type="none"/>
                      <a:tailEnd len="sm" w="sm" type="none"/>
                    </a:lnT>
                    <a:lnB cap="flat" cmpd="sng" w="9525">
                      <a:solidFill>
                        <a:srgbClr val="00206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500" u="none" strike="noStrike">
                        <a:solidFill>
                          <a:srgbClr val="000000"/>
                        </a:solidFill>
                        <a:latin typeface="Arial"/>
                        <a:ea typeface="Arial"/>
                        <a:cs typeface="Arial"/>
                        <a:sym typeface="Arial"/>
                      </a:endParaRPr>
                    </a:p>
                  </a:txBody>
                  <a:tcPr marT="5525" marB="0" marR="5525" marL="5525"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rowSpan="7">
                  <a:txBody>
                    <a:bodyPr/>
                    <a:lstStyle/>
                    <a:p>
                      <a:pPr indent="0" lvl="0" marL="0" marR="0" rtl="0" algn="ctr">
                        <a:spcBef>
                          <a:spcPts val="0"/>
                        </a:spcBef>
                        <a:spcAft>
                          <a:spcPts val="0"/>
                        </a:spcAft>
                        <a:buNone/>
                      </a:pPr>
                      <a:r>
                        <a:rPr b="0" i="0" lang="es" sz="1100" u="none" strike="noStrike">
                          <a:solidFill>
                            <a:srgbClr val="2F2F2F"/>
                          </a:solidFill>
                          <a:latin typeface="Century Gothic"/>
                          <a:ea typeface="Century Gothic"/>
                          <a:cs typeface="Century Gothic"/>
                          <a:sym typeface="Century Gothic"/>
                        </a:rPr>
                        <a:t> </a:t>
                      </a:r>
                      <a:endParaRPr sz="1100"/>
                    </a:p>
                    <a:p>
                      <a:pPr indent="0" lvl="0" marL="0" marR="0" rtl="0" algn="ctr">
                        <a:spcBef>
                          <a:spcPts val="0"/>
                        </a:spcBef>
                        <a:spcAft>
                          <a:spcPts val="0"/>
                        </a:spcAft>
                        <a:buNone/>
                      </a:pPr>
                      <a:r>
                        <a:rPr b="0" i="0" lang="es" sz="1100" u="none" strike="noStrike">
                          <a:solidFill>
                            <a:srgbClr val="2F2F2F"/>
                          </a:solidFill>
                          <a:latin typeface="Century Gothic"/>
                          <a:ea typeface="Century Gothic"/>
                          <a:cs typeface="Century Gothic"/>
                          <a:sym typeface="Century Gothic"/>
                        </a:rPr>
                        <a:t> </a:t>
                      </a:r>
                      <a:endParaRPr sz="1100"/>
                    </a:p>
                    <a:p>
                      <a:pPr indent="0" lvl="0" marL="0" marR="0" rtl="0" algn="ctr">
                        <a:spcBef>
                          <a:spcPts val="0"/>
                        </a:spcBef>
                        <a:spcAft>
                          <a:spcPts val="0"/>
                        </a:spcAft>
                        <a:buNone/>
                      </a:pPr>
                      <a:r>
                        <a:rPr b="0" i="0" lang="es" sz="1100" u="none" strike="noStrike">
                          <a:solidFill>
                            <a:srgbClr val="2F2F2F"/>
                          </a:solidFill>
                          <a:latin typeface="Century Gothic"/>
                          <a:ea typeface="Century Gothic"/>
                          <a:cs typeface="Century Gothic"/>
                          <a:sym typeface="Century Gothic"/>
                        </a:rPr>
                        <a:t> </a:t>
                      </a:r>
                      <a:endParaRPr sz="1100"/>
                    </a:p>
                    <a:p>
                      <a:pPr indent="0" lvl="0" marL="0" marR="0" rtl="0" algn="ctr">
                        <a:spcBef>
                          <a:spcPts val="0"/>
                        </a:spcBef>
                        <a:spcAft>
                          <a:spcPts val="0"/>
                        </a:spcAft>
                        <a:buNone/>
                      </a:pPr>
                      <a:r>
                        <a:rPr b="0" i="0" lang="es" sz="1100" u="none" strike="noStrike">
                          <a:solidFill>
                            <a:srgbClr val="2F2F2F"/>
                          </a:solidFill>
                          <a:latin typeface="Century Gothic"/>
                          <a:ea typeface="Century Gothic"/>
                          <a:cs typeface="Century Gothic"/>
                          <a:sym typeface="Century Gothic"/>
                        </a:rPr>
                        <a:t> </a:t>
                      </a:r>
                      <a:endParaRPr sz="1100"/>
                    </a:p>
                    <a:p>
                      <a:pPr indent="0" lvl="0" marL="0" marR="0" rtl="0" algn="ctr">
                        <a:spcBef>
                          <a:spcPts val="0"/>
                        </a:spcBef>
                        <a:spcAft>
                          <a:spcPts val="0"/>
                        </a:spcAft>
                        <a:buNone/>
                      </a:pPr>
                      <a:r>
                        <a:rPr b="0" i="0" lang="es" sz="1100" u="none" strike="noStrike">
                          <a:solidFill>
                            <a:srgbClr val="2F2F2F"/>
                          </a:solidFill>
                          <a:latin typeface="Century Gothic"/>
                          <a:ea typeface="Century Gothic"/>
                          <a:cs typeface="Century Gothic"/>
                          <a:sym typeface="Century Gothic"/>
                        </a:rPr>
                        <a:t> </a:t>
                      </a:r>
                      <a:endParaRPr sz="1100"/>
                    </a:p>
                  </a:txBody>
                  <a:tcPr marT="5525" marB="0" marR="5525" marL="5525"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9525">
                      <a:solidFill>
                        <a:srgbClr val="002060"/>
                      </a:solidFill>
                      <a:prstDash val="solid"/>
                      <a:round/>
                      <a:headEnd len="sm" w="sm" type="none"/>
                      <a:tailEnd len="sm" w="sm" type="none"/>
                    </a:lnT>
                    <a:lnB cap="flat" cmpd="sng" w="9525">
                      <a:solidFill>
                        <a:srgbClr val="002060"/>
                      </a:solidFill>
                      <a:prstDash val="solid"/>
                      <a:round/>
                      <a:headEnd len="sm" w="sm" type="none"/>
                      <a:tailEnd len="sm" w="sm" type="none"/>
                    </a:lnB>
                  </a:tcPr>
                </a:tc>
              </a:tr>
              <a:tr h="243000">
                <a:tc>
                  <a:txBody>
                    <a:bodyPr/>
                    <a:lstStyle/>
                    <a:p>
                      <a:pPr indent="0" lvl="0" marL="0" marR="0" rtl="0" algn="ctr">
                        <a:spcBef>
                          <a:spcPts val="0"/>
                        </a:spcBef>
                        <a:spcAft>
                          <a:spcPts val="0"/>
                        </a:spcAft>
                        <a:buNone/>
                      </a:pPr>
                      <a:r>
                        <a:t/>
                      </a:r>
                      <a:endParaRPr b="0" i="0" sz="300" u="none" strike="noStrike">
                        <a:solidFill>
                          <a:srgbClr val="000000"/>
                        </a:solidFill>
                        <a:latin typeface="Arial"/>
                        <a:ea typeface="Arial"/>
                        <a:cs typeface="Arial"/>
                        <a:sym typeface="Arial"/>
                      </a:endParaRPr>
                    </a:p>
                  </a:txBody>
                  <a:tcPr marT="5525" marB="0" marR="5525" marL="5525" anchor="ctr">
                    <a:lnL cap="flat" cmpd="sng" w="7150">
                      <a:solidFill>
                        <a:srgbClr val="000000">
                          <a:alpha val="0"/>
                        </a:srgbClr>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s" sz="1200">
                          <a:latin typeface="Century Gothic"/>
                          <a:ea typeface="Century Gothic"/>
                          <a:cs typeface="Century Gothic"/>
                          <a:sym typeface="Century Gothic"/>
                        </a:rPr>
                        <a:t>Gestión sostenible del agua y aguas residuales</a:t>
                      </a:r>
                      <a:endParaRPr sz="1200">
                        <a:latin typeface="Century Gothic"/>
                        <a:ea typeface="Century Gothic"/>
                        <a:cs typeface="Century Gothic"/>
                        <a:sym typeface="Century Gothic"/>
                      </a:endParaRPr>
                    </a:p>
                  </a:txBody>
                  <a:tcPr marT="5525" marB="0" marR="5525" marL="66450"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9525">
                      <a:solidFill>
                        <a:srgbClr val="002060"/>
                      </a:solidFill>
                      <a:prstDash val="solid"/>
                      <a:round/>
                      <a:headEnd len="sm" w="sm" type="none"/>
                      <a:tailEnd len="sm" w="sm" type="none"/>
                    </a:lnT>
                    <a:lnB cap="flat" cmpd="sng" w="9525">
                      <a:solidFill>
                        <a:srgbClr val="00206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500" u="none" strike="noStrike">
                        <a:solidFill>
                          <a:srgbClr val="000000"/>
                        </a:solidFill>
                        <a:latin typeface="Arial"/>
                        <a:ea typeface="Arial"/>
                        <a:cs typeface="Arial"/>
                        <a:sym typeface="Arial"/>
                      </a:endParaRPr>
                    </a:p>
                  </a:txBody>
                  <a:tcPr marT="5525" marB="0" marR="5525" marL="5525"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vMerge="1"/>
              </a:tr>
              <a:tr h="243000">
                <a:tc>
                  <a:txBody>
                    <a:bodyPr/>
                    <a:lstStyle/>
                    <a:p>
                      <a:pPr indent="0" lvl="0" marL="0" marR="0" rtl="0" algn="ctr">
                        <a:spcBef>
                          <a:spcPts val="0"/>
                        </a:spcBef>
                        <a:spcAft>
                          <a:spcPts val="0"/>
                        </a:spcAft>
                        <a:buNone/>
                      </a:pPr>
                      <a:r>
                        <a:t/>
                      </a:r>
                      <a:endParaRPr b="0" i="0" sz="300" u="none" strike="noStrike">
                        <a:solidFill>
                          <a:srgbClr val="000000"/>
                        </a:solidFill>
                        <a:latin typeface="Arial"/>
                        <a:ea typeface="Arial"/>
                        <a:cs typeface="Arial"/>
                        <a:sym typeface="Arial"/>
                      </a:endParaRPr>
                    </a:p>
                  </a:txBody>
                  <a:tcPr marT="5525" marB="0" marR="5525" marL="5525" anchor="ctr">
                    <a:lnL cap="flat" cmpd="sng" w="7150">
                      <a:solidFill>
                        <a:srgbClr val="000000">
                          <a:alpha val="0"/>
                        </a:srgbClr>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s" sz="1200">
                          <a:solidFill>
                            <a:schemeClr val="dk1"/>
                          </a:solidFill>
                          <a:latin typeface="Century Gothic"/>
                          <a:ea typeface="Century Gothic"/>
                          <a:cs typeface="Century Gothic"/>
                          <a:sym typeface="Century Gothic"/>
                        </a:rPr>
                        <a:t>Puertos sostenibles y transporte marítimo</a:t>
                      </a:r>
                      <a:endParaRPr sz="1200">
                        <a:solidFill>
                          <a:schemeClr val="dk1"/>
                        </a:solidFill>
                        <a:latin typeface="Century Gothic"/>
                        <a:ea typeface="Century Gothic"/>
                        <a:cs typeface="Century Gothic"/>
                        <a:sym typeface="Century Gothic"/>
                      </a:endParaRPr>
                    </a:p>
                  </a:txBody>
                  <a:tcPr marT="5525" marB="0" marR="5525" marL="66450"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9525">
                      <a:solidFill>
                        <a:srgbClr val="002060"/>
                      </a:solidFill>
                      <a:prstDash val="solid"/>
                      <a:round/>
                      <a:headEnd len="sm" w="sm" type="none"/>
                      <a:tailEnd len="sm" w="sm" type="none"/>
                    </a:lnT>
                    <a:lnB cap="flat" cmpd="sng" w="9525">
                      <a:solidFill>
                        <a:srgbClr val="00206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500" u="none" strike="noStrike">
                        <a:solidFill>
                          <a:srgbClr val="000000"/>
                        </a:solidFill>
                        <a:latin typeface="Arial"/>
                        <a:ea typeface="Arial"/>
                        <a:cs typeface="Arial"/>
                        <a:sym typeface="Arial"/>
                      </a:endParaRPr>
                    </a:p>
                  </a:txBody>
                  <a:tcPr marT="5525" marB="0" marR="5525" marL="5525"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vMerge="1"/>
              </a:tr>
              <a:tr h="243000">
                <a:tc>
                  <a:txBody>
                    <a:bodyPr/>
                    <a:lstStyle/>
                    <a:p>
                      <a:pPr indent="0" lvl="0" marL="0" marR="0" rtl="0" algn="ctr">
                        <a:spcBef>
                          <a:spcPts val="0"/>
                        </a:spcBef>
                        <a:spcAft>
                          <a:spcPts val="0"/>
                        </a:spcAft>
                        <a:buNone/>
                      </a:pPr>
                      <a:r>
                        <a:t/>
                      </a:r>
                      <a:endParaRPr b="0" i="0" sz="300" u="none" strike="noStrike">
                        <a:solidFill>
                          <a:srgbClr val="000000"/>
                        </a:solidFill>
                        <a:latin typeface="Arial"/>
                        <a:ea typeface="Arial"/>
                        <a:cs typeface="Arial"/>
                        <a:sym typeface="Arial"/>
                      </a:endParaRPr>
                    </a:p>
                  </a:txBody>
                  <a:tcPr marT="5525" marB="0" marR="5525" marL="5525" anchor="ctr">
                    <a:lnL cap="flat" cmpd="sng" w="7150">
                      <a:solidFill>
                        <a:srgbClr val="000000">
                          <a:alpha val="0"/>
                        </a:srgbClr>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s" sz="1200">
                          <a:solidFill>
                            <a:schemeClr val="dk1"/>
                          </a:solidFill>
                          <a:latin typeface="Century Gothic"/>
                          <a:ea typeface="Century Gothic"/>
                          <a:cs typeface="Century Gothic"/>
                          <a:sym typeface="Century Gothic"/>
                        </a:rPr>
                        <a:t>Prevención de la contaminación marina y economía circular</a:t>
                      </a:r>
                      <a:endParaRPr sz="1200">
                        <a:solidFill>
                          <a:schemeClr val="dk1"/>
                        </a:solidFill>
                        <a:latin typeface="Century Gothic"/>
                        <a:ea typeface="Century Gothic"/>
                        <a:cs typeface="Century Gothic"/>
                        <a:sym typeface="Century Gothic"/>
                      </a:endParaRPr>
                    </a:p>
                  </a:txBody>
                  <a:tcPr marT="5525" marB="0" marR="5525" marL="66450"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9525">
                      <a:solidFill>
                        <a:srgbClr val="002060"/>
                      </a:solidFill>
                      <a:prstDash val="solid"/>
                      <a:round/>
                      <a:headEnd len="sm" w="sm" type="none"/>
                      <a:tailEnd len="sm" w="sm" type="none"/>
                    </a:lnT>
                    <a:lnB cap="flat" cmpd="sng" w="9525">
                      <a:solidFill>
                        <a:srgbClr val="00206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500" u="none" strike="noStrike">
                        <a:solidFill>
                          <a:srgbClr val="000000"/>
                        </a:solidFill>
                        <a:latin typeface="Arial"/>
                        <a:ea typeface="Arial"/>
                        <a:cs typeface="Arial"/>
                        <a:sym typeface="Arial"/>
                      </a:endParaRPr>
                    </a:p>
                  </a:txBody>
                  <a:tcPr marT="5525" marB="0" marR="5525" marL="5525"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vMerge="1"/>
              </a:tr>
              <a:tr h="243000">
                <a:tc>
                  <a:txBody>
                    <a:bodyPr/>
                    <a:lstStyle/>
                    <a:p>
                      <a:pPr indent="0" lvl="0" marL="0" marR="0" rtl="0" algn="ctr">
                        <a:spcBef>
                          <a:spcPts val="0"/>
                        </a:spcBef>
                        <a:spcAft>
                          <a:spcPts val="0"/>
                        </a:spcAft>
                        <a:buNone/>
                      </a:pPr>
                      <a:r>
                        <a:t/>
                      </a:r>
                      <a:endParaRPr b="0" i="0" sz="300" u="none" strike="noStrike">
                        <a:solidFill>
                          <a:srgbClr val="000000"/>
                        </a:solidFill>
                        <a:latin typeface="Arial"/>
                        <a:ea typeface="Arial"/>
                        <a:cs typeface="Arial"/>
                        <a:sym typeface="Arial"/>
                      </a:endParaRPr>
                    </a:p>
                  </a:txBody>
                  <a:tcPr marT="5525" marB="0" marR="5525" marL="5525" anchor="ctr">
                    <a:lnL cap="flat" cmpd="sng" w="7150">
                      <a:solidFill>
                        <a:srgbClr val="000000">
                          <a:alpha val="0"/>
                        </a:srgbClr>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s" sz="1200">
                          <a:solidFill>
                            <a:schemeClr val="dk1"/>
                          </a:solidFill>
                          <a:latin typeface="Century Gothic"/>
                          <a:ea typeface="Century Gothic"/>
                          <a:cs typeface="Century Gothic"/>
                          <a:sym typeface="Century Gothic"/>
                        </a:rPr>
                        <a:t>Pesca y maricultura sostenibles</a:t>
                      </a:r>
                      <a:endParaRPr sz="1200">
                        <a:solidFill>
                          <a:schemeClr val="dk1"/>
                        </a:solidFill>
                        <a:latin typeface="Century Gothic"/>
                        <a:ea typeface="Century Gothic"/>
                        <a:cs typeface="Century Gothic"/>
                        <a:sym typeface="Century Gothic"/>
                      </a:endParaRPr>
                    </a:p>
                  </a:txBody>
                  <a:tcPr marT="5525" marB="0" marR="5525" marL="66450"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9525">
                      <a:solidFill>
                        <a:srgbClr val="002060"/>
                      </a:solidFill>
                      <a:prstDash val="solid"/>
                      <a:round/>
                      <a:headEnd len="sm" w="sm" type="none"/>
                      <a:tailEnd len="sm" w="sm" type="none"/>
                    </a:lnT>
                    <a:lnB cap="flat" cmpd="sng" w="9525">
                      <a:solidFill>
                        <a:srgbClr val="00206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500" u="none" strike="noStrike">
                        <a:solidFill>
                          <a:srgbClr val="000000"/>
                        </a:solidFill>
                        <a:latin typeface="Arial"/>
                        <a:ea typeface="Arial"/>
                        <a:cs typeface="Arial"/>
                        <a:sym typeface="Arial"/>
                      </a:endParaRPr>
                    </a:p>
                  </a:txBody>
                  <a:tcPr marT="5525" marB="0" marR="5525" marL="5525"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vMerge="1"/>
              </a:tr>
              <a:tr h="243000">
                <a:tc>
                  <a:txBody>
                    <a:bodyPr/>
                    <a:lstStyle/>
                    <a:p>
                      <a:pPr indent="0" lvl="0" marL="0" marR="0" rtl="0" algn="ctr">
                        <a:spcBef>
                          <a:spcPts val="0"/>
                        </a:spcBef>
                        <a:spcAft>
                          <a:spcPts val="0"/>
                        </a:spcAft>
                        <a:buNone/>
                      </a:pPr>
                      <a:r>
                        <a:t/>
                      </a:r>
                      <a:endParaRPr b="0" i="0" sz="300" u="none" strike="noStrike">
                        <a:solidFill>
                          <a:srgbClr val="000000"/>
                        </a:solidFill>
                        <a:latin typeface="Arial"/>
                        <a:ea typeface="Arial"/>
                        <a:cs typeface="Arial"/>
                        <a:sym typeface="Arial"/>
                      </a:endParaRPr>
                    </a:p>
                  </a:txBody>
                  <a:tcPr marT="5525" marB="0" marR="5525" marL="5525" anchor="ctr">
                    <a:lnL cap="flat" cmpd="sng" w="7150">
                      <a:solidFill>
                        <a:srgbClr val="000000">
                          <a:alpha val="0"/>
                        </a:srgbClr>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s" sz="1200">
                          <a:solidFill>
                            <a:schemeClr val="dk1"/>
                          </a:solidFill>
                          <a:latin typeface="Century Gothic"/>
                          <a:ea typeface="Century Gothic"/>
                          <a:cs typeface="Century Gothic"/>
                          <a:sym typeface="Century Gothic"/>
                        </a:rPr>
                        <a:t>Turismo costero y marino sostenible</a:t>
                      </a:r>
                      <a:endParaRPr sz="1200">
                        <a:solidFill>
                          <a:schemeClr val="dk1"/>
                        </a:solidFill>
                        <a:latin typeface="Century Gothic"/>
                        <a:ea typeface="Century Gothic"/>
                        <a:cs typeface="Century Gothic"/>
                        <a:sym typeface="Century Gothic"/>
                      </a:endParaRPr>
                    </a:p>
                  </a:txBody>
                  <a:tcPr marT="5525" marB="0" marR="5525" marL="66450"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9525">
                      <a:solidFill>
                        <a:srgbClr val="002060"/>
                      </a:solidFill>
                      <a:prstDash val="solid"/>
                      <a:round/>
                      <a:headEnd len="sm" w="sm" type="none"/>
                      <a:tailEnd len="sm" w="sm" type="none"/>
                    </a:lnT>
                    <a:lnB cap="flat" cmpd="sng" w="9525">
                      <a:solidFill>
                        <a:srgbClr val="00206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500" u="none" strike="noStrike">
                        <a:solidFill>
                          <a:srgbClr val="000000"/>
                        </a:solidFill>
                        <a:latin typeface="Arial"/>
                        <a:ea typeface="Arial"/>
                        <a:cs typeface="Arial"/>
                        <a:sym typeface="Arial"/>
                      </a:endParaRPr>
                    </a:p>
                  </a:txBody>
                  <a:tcPr marT="5525" marB="0" marR="5525" marL="5525"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vMerge="1"/>
              </a:tr>
              <a:tr h="243000">
                <a:tc>
                  <a:txBody>
                    <a:bodyPr/>
                    <a:lstStyle/>
                    <a:p>
                      <a:pPr indent="0" lvl="0" marL="0" marR="0" rtl="0" algn="ctr">
                        <a:spcBef>
                          <a:spcPts val="0"/>
                        </a:spcBef>
                        <a:spcAft>
                          <a:spcPts val="0"/>
                        </a:spcAft>
                        <a:buNone/>
                      </a:pPr>
                      <a:r>
                        <a:t/>
                      </a:r>
                      <a:endParaRPr b="0" i="0" sz="300" u="none" strike="noStrike">
                        <a:solidFill>
                          <a:srgbClr val="000000"/>
                        </a:solidFill>
                        <a:latin typeface="Arial"/>
                        <a:ea typeface="Arial"/>
                        <a:cs typeface="Arial"/>
                        <a:sym typeface="Arial"/>
                      </a:endParaRPr>
                    </a:p>
                  </a:txBody>
                  <a:tcPr marT="5525" marB="0" marR="5525" marL="5525" anchor="ctr">
                    <a:lnL cap="flat" cmpd="sng" w="7150">
                      <a:solidFill>
                        <a:srgbClr val="000000">
                          <a:alpha val="0"/>
                        </a:srgbClr>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Century Gothic"/>
                        <a:buNone/>
                      </a:pPr>
                      <a:r>
                        <a:rPr lang="es" sz="1200">
                          <a:solidFill>
                            <a:schemeClr val="dk1"/>
                          </a:solidFill>
                          <a:latin typeface="Century Gothic"/>
                          <a:ea typeface="Century Gothic"/>
                          <a:cs typeface="Century Gothic"/>
                          <a:sym typeface="Century Gothic"/>
                        </a:rPr>
                        <a:t>Conservación de la biodiversidad acuática</a:t>
                      </a:r>
                      <a:endParaRPr sz="1200">
                        <a:solidFill>
                          <a:schemeClr val="dk1"/>
                        </a:solidFill>
                        <a:latin typeface="Century Gothic"/>
                        <a:ea typeface="Century Gothic"/>
                        <a:cs typeface="Century Gothic"/>
                        <a:sym typeface="Century Gothic"/>
                      </a:endParaRPr>
                    </a:p>
                  </a:txBody>
                  <a:tcPr marT="5525" marB="0" marR="5525" marL="66450"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9525">
                      <a:solidFill>
                        <a:srgbClr val="002060"/>
                      </a:solidFill>
                      <a:prstDash val="solid"/>
                      <a:round/>
                      <a:headEnd len="sm" w="sm" type="none"/>
                      <a:tailEnd len="sm" w="sm" type="none"/>
                    </a:lnT>
                    <a:lnB cap="flat" cmpd="sng" w="9525">
                      <a:solidFill>
                        <a:srgbClr val="002060"/>
                      </a:solidFill>
                      <a:prstDash val="solid"/>
                      <a:round/>
                      <a:headEnd len="sm" w="sm" type="none"/>
                      <a:tailEnd len="sm" w="sm" type="none"/>
                    </a:lnB>
                  </a:tcPr>
                </a:tc>
                <a:tc>
                  <a:txBody>
                    <a:bodyPr/>
                    <a:lstStyle/>
                    <a:p>
                      <a:pPr indent="0" lvl="0" marL="0" marR="0" rtl="0" algn="l">
                        <a:spcBef>
                          <a:spcPts val="0"/>
                        </a:spcBef>
                        <a:spcAft>
                          <a:spcPts val="0"/>
                        </a:spcAft>
                        <a:buNone/>
                      </a:pPr>
                      <a:r>
                        <a:rPr b="0" i="0" lang="es" sz="1500" u="none" strike="noStrike">
                          <a:solidFill>
                            <a:srgbClr val="000000"/>
                          </a:solidFill>
                          <a:latin typeface="Arial"/>
                          <a:ea typeface="Arial"/>
                          <a:cs typeface="Arial"/>
                          <a:sym typeface="Arial"/>
                        </a:rPr>
                        <a:t> </a:t>
                      </a:r>
                      <a:endParaRPr sz="1100"/>
                    </a:p>
                  </a:txBody>
                  <a:tcPr marT="5525" marB="0" marR="5525" marL="5525" anchor="ctr">
                    <a:lnL cap="flat" cmpd="sng" w="9525">
                      <a:solidFill>
                        <a:srgbClr val="002060"/>
                      </a:solidFill>
                      <a:prstDash val="solid"/>
                      <a:round/>
                      <a:headEnd len="sm" w="sm" type="none"/>
                      <a:tailEnd len="sm" w="sm" type="none"/>
                    </a:lnL>
                    <a:lnR cap="flat" cmpd="sng" w="9525">
                      <a:solidFill>
                        <a:srgbClr val="00206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vMerge="1"/>
              </a:tr>
            </a:tbl>
          </a:graphicData>
        </a:graphic>
      </p:graphicFrame>
      <p:grpSp>
        <p:nvGrpSpPr>
          <p:cNvPr id="674" name="Google Shape;674;p70"/>
          <p:cNvGrpSpPr/>
          <p:nvPr/>
        </p:nvGrpSpPr>
        <p:grpSpPr>
          <a:xfrm>
            <a:off x="6207553" y="2323189"/>
            <a:ext cx="1929728" cy="1243497"/>
            <a:chOff x="7790724" y="2861903"/>
            <a:chExt cx="2572971" cy="1657996"/>
          </a:xfrm>
        </p:grpSpPr>
        <p:pic>
          <p:nvPicPr>
            <p:cNvPr descr="Imagen que contiene Forma&#10;&#10;El contenido generado por IA puede ser incorrecto." id="675" name="Google Shape;675;p70"/>
            <p:cNvPicPr preferRelativeResize="0"/>
            <p:nvPr/>
          </p:nvPicPr>
          <p:blipFill rotWithShape="1">
            <a:blip r:embed="rId3">
              <a:alphaModFix/>
            </a:blip>
            <a:srcRect b="0" l="0" r="0" t="0"/>
            <a:stretch/>
          </p:blipFill>
          <p:spPr>
            <a:xfrm>
              <a:off x="7790724" y="2861903"/>
              <a:ext cx="738917" cy="738917"/>
            </a:xfrm>
            <a:prstGeom prst="rect">
              <a:avLst/>
            </a:prstGeom>
            <a:noFill/>
            <a:ln>
              <a:noFill/>
            </a:ln>
          </p:spPr>
        </p:pic>
        <p:pic>
          <p:nvPicPr>
            <p:cNvPr descr="Icono&#10;&#10;El contenido generado por IA puede ser incorrecto." id="676" name="Google Shape;676;p70"/>
            <p:cNvPicPr preferRelativeResize="0"/>
            <p:nvPr/>
          </p:nvPicPr>
          <p:blipFill rotWithShape="1">
            <a:blip r:embed="rId4">
              <a:alphaModFix/>
            </a:blip>
            <a:srcRect b="0" l="0" r="0" t="0"/>
            <a:stretch/>
          </p:blipFill>
          <p:spPr>
            <a:xfrm>
              <a:off x="8708619" y="2876130"/>
              <a:ext cx="738917" cy="738917"/>
            </a:xfrm>
            <a:prstGeom prst="rect">
              <a:avLst/>
            </a:prstGeom>
            <a:noFill/>
            <a:ln>
              <a:noFill/>
            </a:ln>
          </p:spPr>
        </p:pic>
        <p:pic>
          <p:nvPicPr>
            <p:cNvPr descr="Imagen que contiene Icono&#10;&#10;El contenido generado por IA puede ser incorrecto." id="677" name="Google Shape;677;p70"/>
            <p:cNvPicPr preferRelativeResize="0"/>
            <p:nvPr/>
          </p:nvPicPr>
          <p:blipFill rotWithShape="1">
            <a:blip r:embed="rId5">
              <a:alphaModFix/>
            </a:blip>
            <a:srcRect b="0" l="0" r="0" t="0"/>
            <a:stretch/>
          </p:blipFill>
          <p:spPr>
            <a:xfrm>
              <a:off x="7792456" y="3780982"/>
              <a:ext cx="738917" cy="738917"/>
            </a:xfrm>
            <a:prstGeom prst="rect">
              <a:avLst/>
            </a:prstGeom>
            <a:noFill/>
            <a:ln>
              <a:noFill/>
            </a:ln>
          </p:spPr>
        </p:pic>
        <p:pic>
          <p:nvPicPr>
            <p:cNvPr descr="Imagen que contiene Icono&#10;&#10;El contenido generado por IA puede ser incorrecto." id="678" name="Google Shape;678;p70"/>
            <p:cNvPicPr preferRelativeResize="0"/>
            <p:nvPr/>
          </p:nvPicPr>
          <p:blipFill rotWithShape="1">
            <a:blip r:embed="rId6">
              <a:alphaModFix/>
            </a:blip>
            <a:srcRect b="0" l="0" r="0" t="0"/>
            <a:stretch/>
          </p:blipFill>
          <p:spPr>
            <a:xfrm>
              <a:off x="9624780" y="3774371"/>
              <a:ext cx="738915" cy="738915"/>
            </a:xfrm>
            <a:prstGeom prst="rect">
              <a:avLst/>
            </a:prstGeom>
            <a:noFill/>
            <a:ln>
              <a:noFill/>
            </a:ln>
          </p:spPr>
        </p:pic>
        <p:pic>
          <p:nvPicPr>
            <p:cNvPr descr="Imagen que contiene Icono&#10;&#10;El contenido generado por IA puede ser incorrecto." id="679" name="Google Shape;679;p70"/>
            <p:cNvPicPr preferRelativeResize="0"/>
            <p:nvPr/>
          </p:nvPicPr>
          <p:blipFill rotWithShape="1">
            <a:blip r:embed="rId7">
              <a:alphaModFix/>
            </a:blip>
            <a:srcRect b="0" l="0" r="0" t="0"/>
            <a:stretch/>
          </p:blipFill>
          <p:spPr>
            <a:xfrm>
              <a:off x="9617650" y="2869002"/>
              <a:ext cx="746044" cy="746044"/>
            </a:xfrm>
            <a:prstGeom prst="rect">
              <a:avLst/>
            </a:prstGeom>
            <a:noFill/>
            <a:ln>
              <a:noFill/>
            </a:ln>
          </p:spPr>
        </p:pic>
        <p:pic>
          <p:nvPicPr>
            <p:cNvPr descr="Imagen que contiene Logotipo&#10;&#10;El contenido generado por IA puede ser incorrecto." id="680" name="Google Shape;680;p70"/>
            <p:cNvPicPr preferRelativeResize="0"/>
            <p:nvPr/>
          </p:nvPicPr>
          <p:blipFill rotWithShape="1">
            <a:blip r:embed="rId8">
              <a:alphaModFix/>
            </a:blip>
            <a:srcRect b="0" l="0" r="0" t="0"/>
            <a:stretch/>
          </p:blipFill>
          <p:spPr>
            <a:xfrm>
              <a:off x="8708619" y="3774371"/>
              <a:ext cx="738915" cy="738915"/>
            </a:xfrm>
            <a:prstGeom prst="rect">
              <a:avLst/>
            </a:prstGeom>
            <a:noFill/>
            <a:ln>
              <a:noFill/>
            </a:ln>
          </p:spPr>
        </p:pic>
      </p:grpSp>
      <p:sp>
        <p:nvSpPr>
          <p:cNvPr id="681" name="Google Shape;681;p70"/>
          <p:cNvSpPr txBox="1"/>
          <p:nvPr>
            <p:ph type="title"/>
          </p:nvPr>
        </p:nvSpPr>
        <p:spPr>
          <a:xfrm>
            <a:off x="0" y="10253"/>
            <a:ext cx="5242500" cy="537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F4861"/>
              </a:buClr>
              <a:buSzPts val="2700"/>
              <a:buFont typeface="Century Gothic"/>
              <a:buNone/>
            </a:pPr>
            <a:r>
              <a:rPr lang="es" sz="2700">
                <a:solidFill>
                  <a:srgbClr val="0F4861"/>
                </a:solidFill>
                <a:latin typeface="Century Gothic"/>
                <a:ea typeface="Century Gothic"/>
                <a:cs typeface="Century Gothic"/>
                <a:sym typeface="Century Gothic"/>
              </a:rPr>
              <a:t>Categorías Azules</a:t>
            </a:r>
            <a:endParaRPr/>
          </a:p>
        </p:txBody>
      </p:sp>
      <p:cxnSp>
        <p:nvCxnSpPr>
          <p:cNvPr id="682" name="Google Shape;682;p70"/>
          <p:cNvCxnSpPr/>
          <p:nvPr/>
        </p:nvCxnSpPr>
        <p:spPr>
          <a:xfrm>
            <a:off x="0" y="587828"/>
            <a:ext cx="8512500" cy="0"/>
          </a:xfrm>
          <a:prstGeom prst="straightConnector1">
            <a:avLst/>
          </a:prstGeom>
          <a:noFill/>
          <a:ln cap="flat" cmpd="sng" w="21425">
            <a:solidFill>
              <a:srgbClr val="0B769F"/>
            </a:solidFill>
            <a:prstDash val="solid"/>
            <a:miter lim="800000"/>
            <a:headEnd len="sm" w="sm" type="none"/>
            <a:tailEnd len="sm" w="sm" type="none"/>
          </a:ln>
        </p:spPr>
      </p:cxnSp>
      <p:pic>
        <p:nvPicPr>
          <p:cNvPr id="683" name="Google Shape;683;p70"/>
          <p:cNvPicPr preferRelativeResize="0"/>
          <p:nvPr/>
        </p:nvPicPr>
        <p:blipFill rotWithShape="1">
          <a:blip r:embed="rId9">
            <a:alphaModFix amt="20000"/>
          </a:blip>
          <a:srcRect b="0" l="0" r="0" t="0"/>
          <a:stretch/>
        </p:blipFill>
        <p:spPr>
          <a:xfrm>
            <a:off x="7305197" y="3582102"/>
            <a:ext cx="2166257" cy="1774372"/>
          </a:xfrm>
          <a:prstGeom prst="rect">
            <a:avLst/>
          </a:prstGeom>
          <a:noFill/>
          <a:ln>
            <a:noFill/>
          </a:ln>
        </p:spPr>
      </p:pic>
      <p:pic>
        <p:nvPicPr>
          <p:cNvPr id="684" name="Google Shape;684;p70"/>
          <p:cNvPicPr preferRelativeResize="0"/>
          <p:nvPr/>
        </p:nvPicPr>
        <p:blipFill rotWithShape="1">
          <a:blip r:embed="rId10">
            <a:alphaModFix amt="20000"/>
          </a:blip>
          <a:srcRect b="0" l="0" r="0" t="0"/>
          <a:stretch/>
        </p:blipFill>
        <p:spPr>
          <a:xfrm>
            <a:off x="-1444918" y="-765631"/>
            <a:ext cx="3273720" cy="3034394"/>
          </a:xfrm>
          <a:prstGeom prst="rect">
            <a:avLst/>
          </a:prstGeom>
          <a:noFill/>
          <a:ln>
            <a:noFill/>
          </a:ln>
        </p:spPr>
      </p:pic>
      <p:sp>
        <p:nvSpPr>
          <p:cNvPr id="685" name="Google Shape;685;p70"/>
          <p:cNvSpPr txBox="1"/>
          <p:nvPr/>
        </p:nvSpPr>
        <p:spPr>
          <a:xfrm>
            <a:off x="877755" y="846595"/>
            <a:ext cx="77766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s" sz="1400">
                <a:solidFill>
                  <a:srgbClr val="424242"/>
                </a:solidFill>
                <a:latin typeface="Century Gothic"/>
                <a:ea typeface="Century Gothic"/>
                <a:cs typeface="Century Gothic"/>
                <a:sym typeface="Century Gothic"/>
              </a:rPr>
              <a:t>Incorporar categorías azules en nuestro </a:t>
            </a:r>
            <a:r>
              <a:rPr lang="es" sz="1400">
                <a:solidFill>
                  <a:srgbClr val="424242"/>
                </a:solidFill>
                <a:latin typeface="Century Gothic"/>
                <a:ea typeface="Century Gothic"/>
                <a:cs typeface="Century Gothic"/>
                <a:sym typeface="Century Gothic"/>
              </a:rPr>
              <a:t>F</a:t>
            </a:r>
            <a:r>
              <a:rPr b="0" i="0" lang="es" sz="1400">
                <a:solidFill>
                  <a:srgbClr val="424242"/>
                </a:solidFill>
                <a:latin typeface="Century Gothic"/>
                <a:ea typeface="Century Gothic"/>
                <a:cs typeface="Century Gothic"/>
                <a:sym typeface="Century Gothic"/>
              </a:rPr>
              <a:t>ramework Sostenible fortalece la protección de los ecosistemas marinos y promueve un desarrollo económico responsable. Estas áreas impulsan soluciones climáticas, conservación de la biodiversidad y bienestar costero.</a:t>
            </a:r>
            <a:endParaRPr sz="1400">
              <a:solidFill>
                <a:schemeClr val="dk1"/>
              </a:solidFill>
              <a:latin typeface="Century Gothic"/>
              <a:ea typeface="Century Gothic"/>
              <a:cs typeface="Century Gothic"/>
              <a:sym typeface="Century Gothic"/>
            </a:endParaRPr>
          </a:p>
        </p:txBody>
      </p:sp>
      <p:pic>
        <p:nvPicPr>
          <p:cNvPr id="686" name="Google Shape;686;p70"/>
          <p:cNvPicPr preferRelativeResize="0"/>
          <p:nvPr/>
        </p:nvPicPr>
        <p:blipFill rotWithShape="1">
          <a:blip r:embed="rId11">
            <a:alphaModFix/>
          </a:blip>
          <a:srcRect b="0" l="0" r="0" t="0"/>
          <a:stretch/>
        </p:blipFill>
        <p:spPr>
          <a:xfrm flipH="1">
            <a:off x="-70738" y="3809999"/>
            <a:ext cx="1202852" cy="130167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71"/>
          <p:cNvPicPr preferRelativeResize="0"/>
          <p:nvPr/>
        </p:nvPicPr>
        <p:blipFill rotWithShape="1">
          <a:blip r:embed="rId3">
            <a:alphaModFix amt="20000"/>
          </a:blip>
          <a:srcRect b="0" l="0" r="0" t="0"/>
          <a:stretch/>
        </p:blipFill>
        <p:spPr>
          <a:xfrm>
            <a:off x="-1444918" y="-765631"/>
            <a:ext cx="3273720" cy="3034394"/>
          </a:xfrm>
          <a:prstGeom prst="rect">
            <a:avLst/>
          </a:prstGeom>
          <a:noFill/>
          <a:ln>
            <a:noFill/>
          </a:ln>
        </p:spPr>
      </p:pic>
      <p:sp>
        <p:nvSpPr>
          <p:cNvPr id="692" name="Google Shape;692;p71"/>
          <p:cNvSpPr/>
          <p:nvPr/>
        </p:nvSpPr>
        <p:spPr>
          <a:xfrm>
            <a:off x="-352634" y="1008386"/>
            <a:ext cx="1901400" cy="828900"/>
          </a:xfrm>
          <a:prstGeom prst="roundRect">
            <a:avLst>
              <a:gd fmla="val 50000" name="adj"/>
            </a:avLst>
          </a:prstGeom>
          <a:solidFill>
            <a:srgbClr val="225A5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693" name="Google Shape;693;p71"/>
          <p:cNvSpPr/>
          <p:nvPr/>
        </p:nvSpPr>
        <p:spPr>
          <a:xfrm>
            <a:off x="-352637" y="1954610"/>
            <a:ext cx="1901400" cy="828900"/>
          </a:xfrm>
          <a:prstGeom prst="roundRect">
            <a:avLst>
              <a:gd fmla="val 50000" name="adj"/>
            </a:avLst>
          </a:prstGeom>
          <a:solidFill>
            <a:srgbClr val="92D4D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694" name="Google Shape;694;p71"/>
          <p:cNvSpPr/>
          <p:nvPr/>
        </p:nvSpPr>
        <p:spPr>
          <a:xfrm>
            <a:off x="-352637" y="2899937"/>
            <a:ext cx="1901400" cy="828900"/>
          </a:xfrm>
          <a:prstGeom prst="roundRect">
            <a:avLst>
              <a:gd fmla="val 50000" name="adj"/>
            </a:avLst>
          </a:prstGeom>
          <a:solidFill>
            <a:srgbClr val="225A5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695" name="Google Shape;695;p71"/>
          <p:cNvSpPr/>
          <p:nvPr/>
        </p:nvSpPr>
        <p:spPr>
          <a:xfrm>
            <a:off x="-352640" y="3838480"/>
            <a:ext cx="1901400" cy="828900"/>
          </a:xfrm>
          <a:prstGeom prst="roundRect">
            <a:avLst>
              <a:gd fmla="val 50000" name="adj"/>
            </a:avLst>
          </a:prstGeom>
          <a:solidFill>
            <a:srgbClr val="92D4D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696" name="Google Shape;696;p71"/>
          <p:cNvSpPr/>
          <p:nvPr/>
        </p:nvSpPr>
        <p:spPr>
          <a:xfrm>
            <a:off x="777971" y="1091953"/>
            <a:ext cx="675000" cy="675000"/>
          </a:xfrm>
          <a:prstGeom prst="ellipse">
            <a:avLst/>
          </a:prstGeom>
          <a:solidFill>
            <a:srgbClr val="EFEFE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697" name="Google Shape;697;p71"/>
          <p:cNvSpPr/>
          <p:nvPr/>
        </p:nvSpPr>
        <p:spPr>
          <a:xfrm>
            <a:off x="777971" y="2032694"/>
            <a:ext cx="675000" cy="675000"/>
          </a:xfrm>
          <a:prstGeom prst="ellipse">
            <a:avLst/>
          </a:prstGeom>
          <a:solidFill>
            <a:srgbClr val="EFEFE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698" name="Google Shape;698;p71"/>
          <p:cNvSpPr/>
          <p:nvPr/>
        </p:nvSpPr>
        <p:spPr>
          <a:xfrm>
            <a:off x="777971" y="2976793"/>
            <a:ext cx="675000" cy="675000"/>
          </a:xfrm>
          <a:prstGeom prst="ellipse">
            <a:avLst/>
          </a:prstGeom>
          <a:solidFill>
            <a:srgbClr val="EFEFE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699" name="Google Shape;699;p71"/>
          <p:cNvSpPr/>
          <p:nvPr/>
        </p:nvSpPr>
        <p:spPr>
          <a:xfrm>
            <a:off x="777971" y="3923833"/>
            <a:ext cx="675000" cy="675000"/>
          </a:xfrm>
          <a:prstGeom prst="ellipse">
            <a:avLst/>
          </a:prstGeom>
          <a:solidFill>
            <a:srgbClr val="EFEFE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700" name="Google Shape;700;p71"/>
          <p:cNvSpPr txBox="1"/>
          <p:nvPr/>
        </p:nvSpPr>
        <p:spPr>
          <a:xfrm>
            <a:off x="1802114" y="1242504"/>
            <a:ext cx="25503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None/>
            </a:pPr>
            <a:r>
              <a:rPr b="1" lang="es" sz="1200" cap="none">
                <a:solidFill>
                  <a:srgbClr val="009C9C"/>
                </a:solidFill>
                <a:latin typeface="Century Gothic"/>
                <a:ea typeface="Century Gothic"/>
                <a:cs typeface="Century Gothic"/>
                <a:sym typeface="Century Gothic"/>
              </a:rPr>
              <a:t>Emisión en mercado local</a:t>
            </a:r>
            <a:endParaRPr sz="1100"/>
          </a:p>
        </p:txBody>
      </p:sp>
      <p:sp>
        <p:nvSpPr>
          <p:cNvPr id="701" name="Google Shape;701;p71"/>
          <p:cNvSpPr txBox="1"/>
          <p:nvPr/>
        </p:nvSpPr>
        <p:spPr>
          <a:xfrm>
            <a:off x="1802113" y="1455765"/>
            <a:ext cx="69474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None/>
            </a:pPr>
            <a:r>
              <a:rPr lang="es" sz="1200" cap="none">
                <a:solidFill>
                  <a:srgbClr val="161616"/>
                </a:solidFill>
                <a:latin typeface="Century Gothic"/>
                <a:ea typeface="Century Gothic"/>
                <a:cs typeface="Century Gothic"/>
                <a:sym typeface="Century Gothic"/>
              </a:rPr>
              <a:t>De acuerdo con los criterios de la Bolsa de Santiago, con AGF como inversionista principal.</a:t>
            </a:r>
            <a:endParaRPr sz="1200" cap="none">
              <a:solidFill>
                <a:srgbClr val="161616"/>
              </a:solidFill>
              <a:latin typeface="Century Gothic"/>
              <a:ea typeface="Century Gothic"/>
              <a:cs typeface="Century Gothic"/>
              <a:sym typeface="Century Gothic"/>
            </a:endParaRPr>
          </a:p>
          <a:p>
            <a:pPr indent="0" lvl="0" marL="0" marR="0" rtl="0" algn="l">
              <a:lnSpc>
                <a:spcPct val="90000"/>
              </a:lnSpc>
              <a:spcBef>
                <a:spcPts val="0"/>
              </a:spcBef>
              <a:spcAft>
                <a:spcPts val="0"/>
              </a:spcAft>
              <a:buNone/>
            </a:pPr>
            <a:r>
              <a:rPr lang="es" sz="1200">
                <a:solidFill>
                  <a:srgbClr val="161616"/>
                </a:solidFill>
                <a:latin typeface="Century Gothic"/>
                <a:ea typeface="Century Gothic"/>
                <a:cs typeface="Century Gothic"/>
                <a:sym typeface="Century Gothic"/>
              </a:rPr>
              <a:t>(y un total de 11 inversionistas)</a:t>
            </a:r>
            <a:endParaRPr sz="1200" cap="none">
              <a:solidFill>
                <a:srgbClr val="161616"/>
              </a:solidFill>
              <a:latin typeface="Century Gothic"/>
              <a:ea typeface="Century Gothic"/>
              <a:cs typeface="Century Gothic"/>
              <a:sym typeface="Century Gothic"/>
            </a:endParaRPr>
          </a:p>
        </p:txBody>
      </p:sp>
      <p:sp>
        <p:nvSpPr>
          <p:cNvPr id="702" name="Google Shape;702;p71"/>
          <p:cNvSpPr txBox="1"/>
          <p:nvPr/>
        </p:nvSpPr>
        <p:spPr>
          <a:xfrm>
            <a:off x="946216" y="1236572"/>
            <a:ext cx="338400" cy="400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0" i="0" lang="es" sz="2600">
                <a:solidFill>
                  <a:srgbClr val="161616"/>
                </a:solidFill>
                <a:latin typeface="Quattrocento Sans"/>
                <a:ea typeface="Quattrocento Sans"/>
                <a:cs typeface="Quattrocento Sans"/>
                <a:sym typeface="Quattrocento Sans"/>
              </a:rPr>
              <a:t>🇨🇱</a:t>
            </a:r>
            <a:endParaRPr sz="1100"/>
          </a:p>
        </p:txBody>
      </p:sp>
      <p:sp>
        <p:nvSpPr>
          <p:cNvPr id="703" name="Google Shape;703;p71"/>
          <p:cNvSpPr txBox="1"/>
          <p:nvPr/>
        </p:nvSpPr>
        <p:spPr>
          <a:xfrm>
            <a:off x="1802113" y="2183490"/>
            <a:ext cx="30681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None/>
            </a:pPr>
            <a:r>
              <a:rPr b="1" lang="es" sz="1200" cap="none">
                <a:solidFill>
                  <a:srgbClr val="009C9C"/>
                </a:solidFill>
                <a:latin typeface="Century Gothic"/>
                <a:ea typeface="Century Gothic"/>
                <a:cs typeface="Century Gothic"/>
                <a:sym typeface="Century Gothic"/>
              </a:rPr>
              <a:t>Emisión pública internacional</a:t>
            </a:r>
            <a:endParaRPr b="1" sz="1200" cap="none">
              <a:solidFill>
                <a:srgbClr val="009C9C"/>
              </a:solidFill>
              <a:latin typeface="Century Gothic"/>
              <a:ea typeface="Century Gothic"/>
              <a:cs typeface="Century Gothic"/>
              <a:sym typeface="Century Gothic"/>
            </a:endParaRPr>
          </a:p>
        </p:txBody>
      </p:sp>
      <p:sp>
        <p:nvSpPr>
          <p:cNvPr id="704" name="Google Shape;704;p71"/>
          <p:cNvSpPr txBox="1"/>
          <p:nvPr/>
        </p:nvSpPr>
        <p:spPr>
          <a:xfrm>
            <a:off x="1802113" y="2448497"/>
            <a:ext cx="63924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None/>
            </a:pPr>
            <a:r>
              <a:rPr lang="es" sz="1200" cap="none">
                <a:solidFill>
                  <a:srgbClr val="161616"/>
                </a:solidFill>
                <a:latin typeface="Century Gothic"/>
                <a:ea typeface="Century Gothic"/>
                <a:cs typeface="Century Gothic"/>
                <a:sym typeface="Century Gothic"/>
              </a:rPr>
              <a:t>Obtención de recursos en bolsas internacionales dedicadas al mercado sostenible.</a:t>
            </a:r>
            <a:endParaRPr sz="1100"/>
          </a:p>
        </p:txBody>
      </p:sp>
      <p:sp>
        <p:nvSpPr>
          <p:cNvPr id="705" name="Google Shape;705;p71"/>
          <p:cNvSpPr txBox="1"/>
          <p:nvPr/>
        </p:nvSpPr>
        <p:spPr>
          <a:xfrm>
            <a:off x="872285" y="2177313"/>
            <a:ext cx="486600" cy="400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0" i="0" lang="es" sz="2600">
                <a:solidFill>
                  <a:srgbClr val="161616"/>
                </a:solidFill>
                <a:latin typeface="Quattrocento Sans"/>
                <a:ea typeface="Quattrocento Sans"/>
                <a:cs typeface="Quattrocento Sans"/>
                <a:sym typeface="Quattrocento Sans"/>
              </a:rPr>
              <a:t>🌎</a:t>
            </a:r>
            <a:endParaRPr sz="1100"/>
          </a:p>
        </p:txBody>
      </p:sp>
      <p:sp>
        <p:nvSpPr>
          <p:cNvPr id="706" name="Google Shape;706;p71"/>
          <p:cNvSpPr txBox="1"/>
          <p:nvPr/>
        </p:nvSpPr>
        <p:spPr>
          <a:xfrm>
            <a:off x="1802113" y="3111057"/>
            <a:ext cx="33216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None/>
            </a:pPr>
            <a:r>
              <a:rPr b="1" lang="es" sz="1200" cap="none">
                <a:solidFill>
                  <a:srgbClr val="009C9C"/>
                </a:solidFill>
                <a:latin typeface="Century Gothic"/>
                <a:ea typeface="Century Gothic"/>
                <a:cs typeface="Century Gothic"/>
                <a:sym typeface="Century Gothic"/>
              </a:rPr>
              <a:t>Emisiones privadas internacionales</a:t>
            </a:r>
            <a:endParaRPr sz="1100"/>
          </a:p>
        </p:txBody>
      </p:sp>
      <p:sp>
        <p:nvSpPr>
          <p:cNvPr id="707" name="Google Shape;707;p71"/>
          <p:cNvSpPr txBox="1"/>
          <p:nvPr/>
        </p:nvSpPr>
        <p:spPr>
          <a:xfrm>
            <a:off x="1802114" y="3406087"/>
            <a:ext cx="63177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None/>
            </a:pPr>
            <a:r>
              <a:rPr lang="es" sz="1200" cap="none">
                <a:solidFill>
                  <a:srgbClr val="161616"/>
                </a:solidFill>
                <a:latin typeface="Century Gothic"/>
                <a:ea typeface="Century Gothic"/>
                <a:cs typeface="Century Gothic"/>
                <a:sym typeface="Century Gothic"/>
              </a:rPr>
              <a:t>Financiamiento a través de inversionistas internacionales en emisiones privadas.</a:t>
            </a:r>
            <a:endParaRPr sz="1100"/>
          </a:p>
        </p:txBody>
      </p:sp>
      <p:sp>
        <p:nvSpPr>
          <p:cNvPr id="708" name="Google Shape;708;p71"/>
          <p:cNvSpPr txBox="1"/>
          <p:nvPr/>
        </p:nvSpPr>
        <p:spPr>
          <a:xfrm>
            <a:off x="860975" y="3121413"/>
            <a:ext cx="509100" cy="400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0" i="0" lang="es" sz="2600">
                <a:solidFill>
                  <a:srgbClr val="161616"/>
                </a:solidFill>
                <a:latin typeface="Quattrocento Sans"/>
                <a:ea typeface="Quattrocento Sans"/>
                <a:cs typeface="Quattrocento Sans"/>
                <a:sym typeface="Quattrocento Sans"/>
              </a:rPr>
              <a:t>🤝</a:t>
            </a:r>
            <a:endParaRPr sz="1100"/>
          </a:p>
        </p:txBody>
      </p:sp>
      <p:sp>
        <p:nvSpPr>
          <p:cNvPr id="709" name="Google Shape;709;p71"/>
          <p:cNvSpPr txBox="1"/>
          <p:nvPr/>
        </p:nvSpPr>
        <p:spPr>
          <a:xfrm>
            <a:off x="1802114" y="4059461"/>
            <a:ext cx="32334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None/>
            </a:pPr>
            <a:r>
              <a:rPr b="1" lang="es" sz="1200" cap="none">
                <a:solidFill>
                  <a:srgbClr val="009C9C"/>
                </a:solidFill>
                <a:latin typeface="Century Gothic"/>
                <a:ea typeface="Century Gothic"/>
                <a:cs typeface="Century Gothic"/>
                <a:sym typeface="Century Gothic"/>
              </a:rPr>
              <a:t>Préstamos bancarios o multilaterales</a:t>
            </a:r>
            <a:endParaRPr sz="1100"/>
          </a:p>
        </p:txBody>
      </p:sp>
      <p:sp>
        <p:nvSpPr>
          <p:cNvPr id="710" name="Google Shape;710;p71"/>
          <p:cNvSpPr txBox="1"/>
          <p:nvPr/>
        </p:nvSpPr>
        <p:spPr>
          <a:xfrm>
            <a:off x="1802114" y="4347242"/>
            <a:ext cx="65622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None/>
            </a:pPr>
            <a:r>
              <a:rPr lang="es" sz="1200" cap="none">
                <a:solidFill>
                  <a:srgbClr val="161616"/>
                </a:solidFill>
                <a:latin typeface="Century Gothic"/>
                <a:ea typeface="Century Gothic"/>
                <a:cs typeface="Century Gothic"/>
                <a:sym typeface="Century Gothic"/>
              </a:rPr>
              <a:t>Financiamiento mediante préstamos otorgados por bancos o entidades multilaterales.</a:t>
            </a:r>
            <a:endParaRPr sz="1100"/>
          </a:p>
        </p:txBody>
      </p:sp>
      <p:sp>
        <p:nvSpPr>
          <p:cNvPr id="711" name="Google Shape;711;p71"/>
          <p:cNvSpPr txBox="1"/>
          <p:nvPr/>
        </p:nvSpPr>
        <p:spPr>
          <a:xfrm>
            <a:off x="860975" y="4068452"/>
            <a:ext cx="509100" cy="400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0" i="0" lang="es" sz="2600">
                <a:solidFill>
                  <a:srgbClr val="161616"/>
                </a:solidFill>
                <a:latin typeface="Quattrocento Sans"/>
                <a:ea typeface="Quattrocento Sans"/>
                <a:cs typeface="Quattrocento Sans"/>
                <a:sym typeface="Quattrocento Sans"/>
              </a:rPr>
              <a:t>🏦</a:t>
            </a:r>
            <a:endParaRPr sz="1100"/>
          </a:p>
        </p:txBody>
      </p:sp>
      <p:sp>
        <p:nvSpPr>
          <p:cNvPr id="712" name="Google Shape;712;p71"/>
          <p:cNvSpPr txBox="1"/>
          <p:nvPr>
            <p:ph type="title"/>
          </p:nvPr>
        </p:nvSpPr>
        <p:spPr>
          <a:xfrm>
            <a:off x="0" y="10253"/>
            <a:ext cx="5242500" cy="537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F4861"/>
              </a:buClr>
              <a:buSzPts val="2700"/>
              <a:buFont typeface="Century Gothic"/>
              <a:buNone/>
            </a:pPr>
            <a:r>
              <a:rPr lang="es" sz="2700">
                <a:solidFill>
                  <a:srgbClr val="0F4861"/>
                </a:solidFill>
                <a:latin typeface="Century Gothic"/>
                <a:ea typeface="Century Gothic"/>
                <a:cs typeface="Century Gothic"/>
                <a:sym typeface="Century Gothic"/>
              </a:rPr>
              <a:t>Usos de Categorías Azules</a:t>
            </a:r>
            <a:endParaRPr/>
          </a:p>
        </p:txBody>
      </p:sp>
      <p:cxnSp>
        <p:nvCxnSpPr>
          <p:cNvPr id="713" name="Google Shape;713;p71"/>
          <p:cNvCxnSpPr/>
          <p:nvPr/>
        </p:nvCxnSpPr>
        <p:spPr>
          <a:xfrm>
            <a:off x="0" y="587828"/>
            <a:ext cx="8512500" cy="0"/>
          </a:xfrm>
          <a:prstGeom prst="straightConnector1">
            <a:avLst/>
          </a:prstGeom>
          <a:noFill/>
          <a:ln cap="flat" cmpd="sng" w="21425">
            <a:solidFill>
              <a:srgbClr val="0B769F"/>
            </a:solidFill>
            <a:prstDash val="solid"/>
            <a:miter lim="800000"/>
            <a:headEnd len="sm" w="sm" type="none"/>
            <a:tailEnd len="sm" w="sm" type="none"/>
          </a:ln>
        </p:spPr>
      </p:cxnSp>
      <p:pic>
        <p:nvPicPr>
          <p:cNvPr id="714" name="Google Shape;714;p71"/>
          <p:cNvPicPr preferRelativeResize="0"/>
          <p:nvPr/>
        </p:nvPicPr>
        <p:blipFill rotWithShape="1">
          <a:blip r:embed="rId4">
            <a:alphaModFix amt="20000"/>
          </a:blip>
          <a:srcRect b="0" l="0" r="0" t="0"/>
          <a:stretch/>
        </p:blipFill>
        <p:spPr>
          <a:xfrm>
            <a:off x="7305197" y="3582102"/>
            <a:ext cx="2166257" cy="177437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72"/>
          <p:cNvSpPr txBox="1"/>
          <p:nvPr>
            <p:ph type="title"/>
          </p:nvPr>
        </p:nvSpPr>
        <p:spPr>
          <a:xfrm>
            <a:off x="0" y="10253"/>
            <a:ext cx="9742800" cy="537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F4861"/>
              </a:buClr>
              <a:buSzPts val="2700"/>
              <a:buFont typeface="Century Gothic"/>
              <a:buNone/>
            </a:pPr>
            <a:r>
              <a:rPr lang="es" sz="2700">
                <a:solidFill>
                  <a:srgbClr val="0F4861"/>
                </a:solidFill>
                <a:latin typeface="Century Gothic"/>
                <a:ea typeface="Century Gothic"/>
                <a:cs typeface="Century Gothic"/>
                <a:sym typeface="Century Gothic"/>
              </a:rPr>
              <a:t>Caso de Estudio: BancoEstado Bono Azul CLF1MM  </a:t>
            </a:r>
            <a:endParaRPr/>
          </a:p>
        </p:txBody>
      </p:sp>
      <p:cxnSp>
        <p:nvCxnSpPr>
          <p:cNvPr id="720" name="Google Shape;720;p72"/>
          <p:cNvCxnSpPr/>
          <p:nvPr/>
        </p:nvCxnSpPr>
        <p:spPr>
          <a:xfrm>
            <a:off x="0" y="587828"/>
            <a:ext cx="8512500" cy="0"/>
          </a:xfrm>
          <a:prstGeom prst="straightConnector1">
            <a:avLst/>
          </a:prstGeom>
          <a:noFill/>
          <a:ln cap="flat" cmpd="sng" w="21425">
            <a:solidFill>
              <a:srgbClr val="0B769F"/>
            </a:solidFill>
            <a:prstDash val="solid"/>
            <a:miter lim="800000"/>
            <a:headEnd len="sm" w="sm" type="none"/>
            <a:tailEnd len="sm" w="sm" type="none"/>
          </a:ln>
        </p:spPr>
      </p:cxnSp>
      <p:sp>
        <p:nvSpPr>
          <p:cNvPr id="721" name="Google Shape;721;p72"/>
          <p:cNvSpPr txBox="1"/>
          <p:nvPr/>
        </p:nvSpPr>
        <p:spPr>
          <a:xfrm>
            <a:off x="3984172" y="627886"/>
            <a:ext cx="4710900" cy="4563900"/>
          </a:xfrm>
          <a:prstGeom prst="rect">
            <a:avLst/>
          </a:prstGeom>
          <a:noFill/>
          <a:ln>
            <a:noFill/>
          </a:ln>
        </p:spPr>
        <p:txBody>
          <a:bodyPr anchorCtr="0" anchor="ctr" bIns="19050" lIns="19050" spcFirstLastPara="1" rIns="19050" wrap="square" tIns="19050">
            <a:spAutoFit/>
          </a:bodyPr>
          <a:lstStyle/>
          <a:p>
            <a:pPr indent="0" lvl="0" marL="0" marR="0" rtl="0" algn="ctr">
              <a:spcBef>
                <a:spcPts val="0"/>
              </a:spcBef>
              <a:spcAft>
                <a:spcPts val="0"/>
              </a:spcAft>
              <a:buNone/>
            </a:pPr>
            <a:r>
              <a:rPr b="1" lang="es" sz="1200">
                <a:solidFill>
                  <a:srgbClr val="5E5E5E"/>
                </a:solidFill>
                <a:latin typeface="Century Gothic"/>
                <a:ea typeface="Century Gothic"/>
                <a:cs typeface="Century Gothic"/>
                <a:sym typeface="Century Gothic"/>
              </a:rPr>
              <a:t>Resumen de Términos y condiciones</a:t>
            </a:r>
            <a:endParaRPr sz="1100"/>
          </a:p>
          <a:p>
            <a:pPr indent="0" lvl="0" marL="0" marR="0" rtl="0" algn="just">
              <a:spcBef>
                <a:spcPts val="0"/>
              </a:spcBef>
              <a:spcAft>
                <a:spcPts val="0"/>
              </a:spcAft>
              <a:buNone/>
            </a:pPr>
            <a:r>
              <a:t/>
            </a:r>
            <a:endParaRPr sz="1200">
              <a:solidFill>
                <a:srgbClr val="5E5E5E"/>
              </a:solidFill>
              <a:latin typeface="Century Gothic"/>
              <a:ea typeface="Century Gothic"/>
              <a:cs typeface="Century Gothic"/>
              <a:sym typeface="Century Gothic"/>
            </a:endParaRPr>
          </a:p>
          <a:p>
            <a:pPr indent="-171450" lvl="0" marL="177800" marR="0" rtl="0" algn="just">
              <a:spcBef>
                <a:spcPts val="0"/>
              </a:spcBef>
              <a:spcAft>
                <a:spcPts val="0"/>
              </a:spcAft>
              <a:buClr>
                <a:srgbClr val="5E5E5E"/>
              </a:buClr>
              <a:buSzPts val="900"/>
              <a:buFont typeface="Arial"/>
              <a:buChar char="•"/>
            </a:pPr>
            <a:r>
              <a:rPr lang="es" sz="900">
                <a:solidFill>
                  <a:srgbClr val="5E5E5E"/>
                </a:solidFill>
                <a:latin typeface="Century Gothic"/>
                <a:ea typeface="Century Gothic"/>
                <a:cs typeface="Century Gothic"/>
                <a:sym typeface="Century Gothic"/>
              </a:rPr>
              <a:t>El 13 de junio de 2025, BancoEstado marca un hito en el mercado local al emitir el primer </a:t>
            </a:r>
            <a:r>
              <a:rPr b="1" lang="es" sz="900">
                <a:solidFill>
                  <a:schemeClr val="accent1"/>
                </a:solidFill>
                <a:latin typeface="Century Gothic"/>
                <a:ea typeface="Century Gothic"/>
                <a:cs typeface="Century Gothic"/>
                <a:sym typeface="Century Gothic"/>
              </a:rPr>
              <a:t>Bono Azul</a:t>
            </a:r>
            <a:r>
              <a:rPr b="1" lang="es" sz="900">
                <a:solidFill>
                  <a:srgbClr val="5E5E5E"/>
                </a:solidFill>
                <a:latin typeface="Century Gothic"/>
                <a:ea typeface="Century Gothic"/>
                <a:cs typeface="Century Gothic"/>
                <a:sym typeface="Century Gothic"/>
              </a:rPr>
              <a:t>,</a:t>
            </a:r>
            <a:r>
              <a:rPr lang="es" sz="900">
                <a:solidFill>
                  <a:srgbClr val="5E5E5E"/>
                </a:solidFill>
                <a:latin typeface="Century Gothic"/>
                <a:ea typeface="Century Gothic"/>
                <a:cs typeface="Century Gothic"/>
                <a:sym typeface="Century Gothic"/>
              </a:rPr>
              <a:t> emisión que se enmarca dentro del segmento instrumentos sostenibles de la Bolsa de Santiago. Este instrumento está alineado con los principios internacionales que impulsan la protección de los océanos y los recursos hídricos. </a:t>
            </a:r>
            <a:endParaRPr sz="1100"/>
          </a:p>
          <a:p>
            <a:pPr indent="-114300" lvl="0" marL="177800" marR="0" rtl="0" algn="just">
              <a:spcBef>
                <a:spcPts val="0"/>
              </a:spcBef>
              <a:spcAft>
                <a:spcPts val="0"/>
              </a:spcAft>
              <a:buClr>
                <a:schemeClr val="dk1"/>
              </a:buClr>
              <a:buSzPts val="900"/>
              <a:buFont typeface="Arial"/>
              <a:buNone/>
            </a:pPr>
            <a:r>
              <a:t/>
            </a:r>
            <a:endParaRPr sz="900">
              <a:solidFill>
                <a:srgbClr val="5E5E5E"/>
              </a:solidFill>
              <a:latin typeface="Century Gothic"/>
              <a:ea typeface="Century Gothic"/>
              <a:cs typeface="Century Gothic"/>
              <a:sym typeface="Century Gothic"/>
            </a:endParaRPr>
          </a:p>
          <a:p>
            <a:pPr indent="-171450" lvl="0" marL="177800" marR="0" rtl="0" algn="just">
              <a:spcBef>
                <a:spcPts val="0"/>
              </a:spcBef>
              <a:spcAft>
                <a:spcPts val="0"/>
              </a:spcAft>
              <a:buClr>
                <a:srgbClr val="5E5E5E"/>
              </a:buClr>
              <a:buSzPts val="900"/>
              <a:buFont typeface="Arial"/>
              <a:buChar char="•"/>
            </a:pPr>
            <a:r>
              <a:rPr lang="es" sz="900">
                <a:solidFill>
                  <a:srgbClr val="5E5E5E"/>
                </a:solidFill>
                <a:latin typeface="Century Gothic"/>
                <a:ea typeface="Century Gothic"/>
                <a:cs typeface="Century Gothic"/>
                <a:sym typeface="Century Gothic"/>
              </a:rPr>
              <a:t>Existió gran interés por la colocación del bono, en el remate holandés número uno, llegando a completar una demanda de 3,4 veces el monto colocado MMUF 1 (equivalente a USD 41 millones).</a:t>
            </a:r>
            <a:endParaRPr sz="1100"/>
          </a:p>
          <a:p>
            <a:pPr indent="-114300" lvl="0" marL="177800" marR="0" rtl="0" algn="just">
              <a:spcBef>
                <a:spcPts val="0"/>
              </a:spcBef>
              <a:spcAft>
                <a:spcPts val="0"/>
              </a:spcAft>
              <a:buClr>
                <a:schemeClr val="dk1"/>
              </a:buClr>
              <a:buSzPts val="900"/>
              <a:buFont typeface="Arial"/>
              <a:buNone/>
            </a:pPr>
            <a:r>
              <a:t/>
            </a:r>
            <a:endParaRPr sz="900">
              <a:solidFill>
                <a:srgbClr val="5E5E5E"/>
              </a:solidFill>
              <a:latin typeface="Century Gothic"/>
              <a:ea typeface="Century Gothic"/>
              <a:cs typeface="Century Gothic"/>
              <a:sym typeface="Century Gothic"/>
            </a:endParaRPr>
          </a:p>
          <a:p>
            <a:pPr indent="-171450" lvl="0" marL="177800" marR="0" rtl="0" algn="just">
              <a:spcBef>
                <a:spcPts val="0"/>
              </a:spcBef>
              <a:spcAft>
                <a:spcPts val="0"/>
              </a:spcAft>
              <a:buClr>
                <a:srgbClr val="5E5E5E"/>
              </a:buClr>
              <a:buSzPts val="900"/>
              <a:buFont typeface="Arial"/>
              <a:buChar char="•"/>
            </a:pPr>
            <a:r>
              <a:rPr lang="es" sz="900">
                <a:solidFill>
                  <a:srgbClr val="5E5E5E"/>
                </a:solidFill>
                <a:latin typeface="Century Gothic"/>
                <a:ea typeface="Century Gothic"/>
                <a:cs typeface="Century Gothic"/>
                <a:sym typeface="Century Gothic"/>
              </a:rPr>
              <a:t>Gracias a la alta demanda mostrada por el mercado, permitió a BancoEstado obtener un spread de 46 sobre el Bono Tesorería en UF, obteniendo una tasa de colocación de UF +2,81%.</a:t>
            </a:r>
            <a:endParaRPr sz="1100"/>
          </a:p>
          <a:p>
            <a:pPr indent="-114300" lvl="0" marL="177800" marR="0" rtl="0" algn="just">
              <a:spcBef>
                <a:spcPts val="0"/>
              </a:spcBef>
              <a:spcAft>
                <a:spcPts val="0"/>
              </a:spcAft>
              <a:buClr>
                <a:schemeClr val="dk1"/>
              </a:buClr>
              <a:buSzPts val="900"/>
              <a:buFont typeface="Arial"/>
              <a:buNone/>
            </a:pPr>
            <a:r>
              <a:t/>
            </a:r>
            <a:endParaRPr sz="900">
              <a:solidFill>
                <a:srgbClr val="5E5E5E"/>
              </a:solidFill>
              <a:latin typeface="Century Gothic"/>
              <a:ea typeface="Century Gothic"/>
              <a:cs typeface="Century Gothic"/>
              <a:sym typeface="Century Gothic"/>
            </a:endParaRPr>
          </a:p>
          <a:p>
            <a:pPr indent="-171450" lvl="0" marL="177800" marR="0" rtl="0" algn="just">
              <a:spcBef>
                <a:spcPts val="0"/>
              </a:spcBef>
              <a:spcAft>
                <a:spcPts val="0"/>
              </a:spcAft>
              <a:buClr>
                <a:srgbClr val="5E5E5E"/>
              </a:buClr>
              <a:buSzPts val="900"/>
              <a:buFont typeface="Arial"/>
              <a:buChar char="•"/>
            </a:pPr>
            <a:r>
              <a:rPr lang="es" sz="900">
                <a:solidFill>
                  <a:srgbClr val="5E5E5E"/>
                </a:solidFill>
                <a:latin typeface="Century Gothic"/>
                <a:ea typeface="Century Gothic"/>
                <a:cs typeface="Century Gothic"/>
                <a:sym typeface="Century Gothic"/>
              </a:rPr>
              <a:t>BancoEstado ha concretado diversas operaciones en el mercado, alineadas con objetivos ESG. Como, por ejemplo, bonos mujer y microempresas en JPY, USD y AUD, además de bonos verdes y sociales.</a:t>
            </a:r>
            <a:endParaRPr sz="1100"/>
          </a:p>
          <a:p>
            <a:pPr indent="-114300" lvl="0" marL="177800" marR="0" rtl="0" algn="just">
              <a:spcBef>
                <a:spcPts val="0"/>
              </a:spcBef>
              <a:spcAft>
                <a:spcPts val="0"/>
              </a:spcAft>
              <a:buClr>
                <a:schemeClr val="dk1"/>
              </a:buClr>
              <a:buSzPts val="900"/>
              <a:buFont typeface="Arial"/>
              <a:buNone/>
            </a:pPr>
            <a:r>
              <a:t/>
            </a:r>
            <a:endParaRPr sz="900">
              <a:solidFill>
                <a:srgbClr val="5E5E5E"/>
              </a:solidFill>
              <a:latin typeface="Century Gothic"/>
              <a:ea typeface="Century Gothic"/>
              <a:cs typeface="Century Gothic"/>
              <a:sym typeface="Century Gothic"/>
            </a:endParaRPr>
          </a:p>
          <a:p>
            <a:pPr indent="-171450" lvl="0" marL="177800" marR="0" rtl="0" algn="just">
              <a:spcBef>
                <a:spcPts val="0"/>
              </a:spcBef>
              <a:spcAft>
                <a:spcPts val="0"/>
              </a:spcAft>
              <a:buClr>
                <a:srgbClr val="5E5E5E"/>
              </a:buClr>
              <a:buSzPts val="900"/>
              <a:buFont typeface="Arial"/>
              <a:buChar char="•"/>
            </a:pPr>
            <a:r>
              <a:rPr lang="es" sz="900">
                <a:solidFill>
                  <a:srgbClr val="5E5E5E"/>
                </a:solidFill>
                <a:latin typeface="Century Gothic"/>
                <a:ea typeface="Century Gothic"/>
                <a:cs typeface="Century Gothic"/>
                <a:sym typeface="Century Gothic"/>
              </a:rPr>
              <a:t>BancoEstado recibió la certificación de Moody’s, la cual revisó el cumplimiento de los Green Bond Principles Bond para poder participar en este nuevo segmento. La operación se da en el contexto de la reciente actualización de su Marco de Financiamiento Sostenible(“Sustainable Financing Framework”) , en el cual se incorporaron el mercado azul, la biodiversidad y la economía plateada, dejando como resultado un marco conceptual robusto y a la vanguardia. </a:t>
            </a:r>
            <a:endParaRPr sz="1100"/>
          </a:p>
          <a:p>
            <a:pPr indent="-114300" lvl="0" marL="177800" marR="0" rtl="0" algn="just">
              <a:spcBef>
                <a:spcPts val="0"/>
              </a:spcBef>
              <a:spcAft>
                <a:spcPts val="0"/>
              </a:spcAft>
              <a:buClr>
                <a:schemeClr val="dk1"/>
              </a:buClr>
              <a:buSzPts val="900"/>
              <a:buFont typeface="Arial"/>
              <a:buNone/>
            </a:pPr>
            <a:r>
              <a:t/>
            </a:r>
            <a:endParaRPr sz="900">
              <a:solidFill>
                <a:srgbClr val="5E5E5E"/>
              </a:solidFill>
              <a:latin typeface="Century Gothic"/>
              <a:ea typeface="Century Gothic"/>
              <a:cs typeface="Century Gothic"/>
              <a:sym typeface="Century Gothic"/>
            </a:endParaRPr>
          </a:p>
          <a:p>
            <a:pPr indent="-171450" lvl="0" marL="177800" marR="0" rtl="0" algn="just">
              <a:spcBef>
                <a:spcPts val="0"/>
              </a:spcBef>
              <a:spcAft>
                <a:spcPts val="0"/>
              </a:spcAft>
              <a:buClr>
                <a:srgbClr val="5E5E5E"/>
              </a:buClr>
              <a:buSzPts val="900"/>
              <a:buFont typeface="Arial"/>
              <a:buChar char="•"/>
            </a:pPr>
            <a:r>
              <a:rPr lang="es" sz="900">
                <a:solidFill>
                  <a:srgbClr val="5E5E5E"/>
                </a:solidFill>
                <a:latin typeface="Century Gothic"/>
                <a:ea typeface="Century Gothic"/>
                <a:cs typeface="Century Gothic"/>
                <a:sym typeface="Century Gothic"/>
              </a:rPr>
              <a:t>BancoEstado en su compromiso con ser la institución financiera más cercana, sostenible e innovadora, pilar para el desarrollo digital, verde y azul de Chile, destinará el uso de los recursos para financiar proyectos relacionados a la gestión sostenible del agua y la protección de los océanos, entre otros.</a:t>
            </a:r>
            <a:endParaRPr sz="1100"/>
          </a:p>
          <a:p>
            <a:pPr indent="-114300" lvl="0" marL="177800" marR="0" rtl="0" algn="just">
              <a:spcBef>
                <a:spcPts val="0"/>
              </a:spcBef>
              <a:spcAft>
                <a:spcPts val="0"/>
              </a:spcAft>
              <a:buClr>
                <a:schemeClr val="dk1"/>
              </a:buClr>
              <a:buSzPts val="900"/>
              <a:buFont typeface="Arial"/>
              <a:buNone/>
            </a:pPr>
            <a:r>
              <a:t/>
            </a:r>
            <a:endParaRPr sz="900">
              <a:solidFill>
                <a:srgbClr val="5E5E5E"/>
              </a:solidFill>
              <a:latin typeface="Helvetica Neue"/>
              <a:ea typeface="Helvetica Neue"/>
              <a:cs typeface="Helvetica Neue"/>
              <a:sym typeface="Helvetica Neue"/>
            </a:endParaRPr>
          </a:p>
        </p:txBody>
      </p:sp>
      <p:pic>
        <p:nvPicPr>
          <p:cNvPr id="722" name="Google Shape;722;p72"/>
          <p:cNvPicPr preferRelativeResize="0"/>
          <p:nvPr/>
        </p:nvPicPr>
        <p:blipFill rotWithShape="1">
          <a:blip r:embed="rId3">
            <a:alphaModFix/>
          </a:blip>
          <a:srcRect b="0" l="0" r="0" t="0"/>
          <a:stretch/>
        </p:blipFill>
        <p:spPr>
          <a:xfrm>
            <a:off x="763861" y="3680935"/>
            <a:ext cx="2438400" cy="1452300"/>
          </a:xfrm>
          <a:prstGeom prst="rect">
            <a:avLst/>
          </a:prstGeom>
          <a:noFill/>
          <a:ln>
            <a:noFill/>
          </a:ln>
        </p:spPr>
      </p:pic>
      <p:pic>
        <p:nvPicPr>
          <p:cNvPr id="723" name="Google Shape;723;p72"/>
          <p:cNvPicPr preferRelativeResize="0"/>
          <p:nvPr/>
        </p:nvPicPr>
        <p:blipFill rotWithShape="1">
          <a:blip r:embed="rId4">
            <a:alphaModFix amt="20000"/>
          </a:blip>
          <a:srcRect b="0" l="0" r="0" t="0"/>
          <a:stretch/>
        </p:blipFill>
        <p:spPr>
          <a:xfrm>
            <a:off x="-1444918" y="-765631"/>
            <a:ext cx="3273720" cy="3034394"/>
          </a:xfrm>
          <a:prstGeom prst="rect">
            <a:avLst/>
          </a:prstGeom>
          <a:noFill/>
          <a:ln>
            <a:noFill/>
          </a:ln>
        </p:spPr>
      </p:pic>
      <p:pic>
        <p:nvPicPr>
          <p:cNvPr id="724" name="Google Shape;724;p72"/>
          <p:cNvPicPr preferRelativeResize="0"/>
          <p:nvPr/>
        </p:nvPicPr>
        <p:blipFill rotWithShape="1">
          <a:blip r:embed="rId5">
            <a:alphaModFix amt="20000"/>
          </a:blip>
          <a:srcRect b="0" l="0" r="0" t="0"/>
          <a:stretch/>
        </p:blipFill>
        <p:spPr>
          <a:xfrm>
            <a:off x="7305197" y="3582102"/>
            <a:ext cx="2166257" cy="1774372"/>
          </a:xfrm>
          <a:prstGeom prst="rect">
            <a:avLst/>
          </a:prstGeom>
          <a:noFill/>
          <a:ln>
            <a:noFill/>
          </a:ln>
        </p:spPr>
      </p:pic>
      <p:grpSp>
        <p:nvGrpSpPr>
          <p:cNvPr id="725" name="Google Shape;725;p72"/>
          <p:cNvGrpSpPr/>
          <p:nvPr/>
        </p:nvGrpSpPr>
        <p:grpSpPr>
          <a:xfrm>
            <a:off x="458045" y="698476"/>
            <a:ext cx="3245293" cy="2982459"/>
            <a:chOff x="610727" y="931302"/>
            <a:chExt cx="4327057" cy="3976612"/>
          </a:xfrm>
        </p:grpSpPr>
        <p:pic>
          <p:nvPicPr>
            <p:cNvPr id="726" name="Google Shape;726;p72"/>
            <p:cNvPicPr preferRelativeResize="0"/>
            <p:nvPr/>
          </p:nvPicPr>
          <p:blipFill rotWithShape="1">
            <a:blip r:embed="rId6">
              <a:alphaModFix/>
            </a:blip>
            <a:srcRect b="0" l="0" r="0" t="0"/>
            <a:stretch/>
          </p:blipFill>
          <p:spPr>
            <a:xfrm>
              <a:off x="610727" y="931302"/>
              <a:ext cx="4250860" cy="3976612"/>
            </a:xfrm>
            <a:prstGeom prst="rect">
              <a:avLst/>
            </a:prstGeom>
            <a:noFill/>
            <a:ln>
              <a:noFill/>
            </a:ln>
          </p:spPr>
        </p:pic>
        <p:sp>
          <p:nvSpPr>
            <p:cNvPr id="727" name="Google Shape;727;p72"/>
            <p:cNvSpPr/>
            <p:nvPr/>
          </p:nvSpPr>
          <p:spPr>
            <a:xfrm>
              <a:off x="4125984" y="4492368"/>
              <a:ext cx="811800" cy="1686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728" name="Google Shape;728;p72"/>
            <p:cNvPicPr preferRelativeResize="0"/>
            <p:nvPr/>
          </p:nvPicPr>
          <p:blipFill rotWithShape="1">
            <a:blip r:embed="rId7">
              <a:alphaModFix/>
            </a:blip>
            <a:srcRect b="6408" l="84312" r="0" t="90610"/>
            <a:stretch/>
          </p:blipFill>
          <p:spPr>
            <a:xfrm>
              <a:off x="4105666" y="4526683"/>
              <a:ext cx="666860" cy="118536"/>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94" name="Google Shape;194;p3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95" name="Google Shape;195;p37"/>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196" name="Google Shape;196;p37"/>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197" name="Google Shape;197;p37"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198" name="Google Shape;198;p37"/>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34" name="Google Shape;734;p7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35" name="Google Shape;735;p73"/>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736" name="Google Shape;736;p73"/>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737" name="Google Shape;737;p73"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738" name="Google Shape;738;p73"/>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a:t>
            </a:r>
            <a:r>
              <a:rPr b="1" lang="es" sz="1600">
                <a:solidFill>
                  <a:schemeClr val="dk1"/>
                </a:solidFill>
                <a:latin typeface="Roboto"/>
                <a:ea typeface="Roboto"/>
                <a:cs typeface="Roboto"/>
                <a:sym typeface="Roboto"/>
              </a:rPr>
              <a:t>4:45 - 14:55 </a:t>
            </a:r>
            <a:r>
              <a:rPr b="1" lang="es" sz="1600">
                <a:latin typeface="Roboto"/>
                <a:ea typeface="Roboto"/>
                <a:cs typeface="Roboto"/>
                <a:sym typeface="Roboto"/>
              </a:rPr>
              <a:t>New York Climate Week; Teresa Ruiz-Tagle, CLG.</a:t>
            </a:r>
            <a:endParaRPr b="1"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7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44" name="Google Shape;744;p7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45" name="Google Shape;745;p74"/>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746" name="Google Shape;746;p74"/>
          <p:cNvSpPr txBox="1"/>
          <p:nvPr/>
        </p:nvSpPr>
        <p:spPr>
          <a:xfrm>
            <a:off x="311700" y="376400"/>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New York Climate Week</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747" name="Google Shape;747;p74"/>
          <p:cNvSpPr txBox="1"/>
          <p:nvPr/>
        </p:nvSpPr>
        <p:spPr>
          <a:xfrm>
            <a:off x="311700" y="1025775"/>
            <a:ext cx="4213800" cy="2958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t/>
            </a:r>
            <a:endParaRPr sz="1600">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s" sz="1600">
                <a:solidFill>
                  <a:schemeClr val="dk1"/>
                </a:solidFill>
                <a:highlight>
                  <a:srgbClr val="FFFFFF"/>
                </a:highlight>
                <a:latin typeface="Roboto"/>
                <a:ea typeface="Roboto"/>
                <a:cs typeface="Roboto"/>
                <a:sym typeface="Roboto"/>
              </a:rPr>
              <a:t>21 al 28 de septiembre.</a:t>
            </a:r>
            <a:endParaRPr sz="1600">
              <a:solidFill>
                <a:schemeClr val="dk1"/>
              </a:solidFill>
              <a:highlight>
                <a:srgbClr val="FFFFFF"/>
              </a:highlight>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s" sz="1600">
                <a:solidFill>
                  <a:schemeClr val="dk1"/>
                </a:solidFill>
                <a:highlight>
                  <a:srgbClr val="FFFFFF"/>
                </a:highlight>
                <a:latin typeface="Roboto"/>
                <a:ea typeface="Roboto"/>
                <a:cs typeface="Roboto"/>
                <a:sym typeface="Roboto"/>
              </a:rPr>
              <a:t>Presencia de alto nivel: gobiernos, empresas y ONGs.</a:t>
            </a:r>
            <a:endParaRPr sz="1600">
              <a:solidFill>
                <a:schemeClr val="dk1"/>
              </a:solidFill>
              <a:highlight>
                <a:srgbClr val="FFFFFF"/>
              </a:highlight>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s" sz="1600">
                <a:solidFill>
                  <a:schemeClr val="dk1"/>
                </a:solidFill>
                <a:highlight>
                  <a:srgbClr val="FFFFFF"/>
                </a:highlight>
                <a:latin typeface="Roboto"/>
                <a:ea typeface="Roboto"/>
                <a:cs typeface="Roboto"/>
                <a:sym typeface="Roboto"/>
              </a:rPr>
              <a:t>Más de 1.000 eventos en toda la ciudad.</a:t>
            </a:r>
            <a:endParaRPr sz="1600">
              <a:solidFill>
                <a:schemeClr val="dk1"/>
              </a:solidFill>
              <a:highlight>
                <a:srgbClr val="FFFFFF"/>
              </a:highlight>
              <a:latin typeface="Roboto"/>
              <a:ea typeface="Roboto"/>
              <a:cs typeface="Roboto"/>
              <a:sym typeface="Roboto"/>
            </a:endParaRPr>
          </a:p>
          <a:p>
            <a:pPr indent="-330200" lvl="0" marL="457200" rtl="0" algn="l">
              <a:lnSpc>
                <a:spcPct val="115000"/>
              </a:lnSpc>
              <a:spcBef>
                <a:spcPts val="0"/>
              </a:spcBef>
              <a:spcAft>
                <a:spcPts val="0"/>
              </a:spcAft>
              <a:buClr>
                <a:schemeClr val="dk1"/>
              </a:buClr>
              <a:buSzPts val="1600"/>
              <a:buFont typeface="Roboto"/>
              <a:buChar char="●"/>
            </a:pPr>
            <a:r>
              <a:rPr lang="es" sz="1600">
                <a:solidFill>
                  <a:schemeClr val="dk1"/>
                </a:solidFill>
                <a:highlight>
                  <a:srgbClr val="FFFFFF"/>
                </a:highlight>
                <a:latin typeface="Roboto"/>
                <a:ea typeface="Roboto"/>
                <a:cs typeface="Roboto"/>
                <a:sym typeface="Roboto"/>
              </a:rPr>
              <a:t>Más de 100.000 personas esperadas y miles más en línea.</a:t>
            </a:r>
            <a:endParaRPr sz="1600">
              <a:solidFill>
                <a:schemeClr val="dk1"/>
              </a:solidFill>
              <a:highlight>
                <a:srgbClr val="FFFFFF"/>
              </a:highlight>
              <a:latin typeface="Roboto"/>
              <a:ea typeface="Roboto"/>
              <a:cs typeface="Roboto"/>
              <a:sym typeface="Roboto"/>
            </a:endParaRPr>
          </a:p>
          <a:p>
            <a:pPr indent="-330200" lvl="0" marL="457200" rtl="0" algn="l">
              <a:lnSpc>
                <a:spcPct val="115000"/>
              </a:lnSpc>
              <a:spcBef>
                <a:spcPts val="0"/>
              </a:spcBef>
              <a:spcAft>
                <a:spcPts val="0"/>
              </a:spcAft>
              <a:buClr>
                <a:schemeClr val="dk1"/>
              </a:buClr>
              <a:buSzPts val="1600"/>
              <a:buFont typeface="Roboto"/>
              <a:buChar char="●"/>
            </a:pPr>
            <a:r>
              <a:rPr lang="es" sz="1600">
                <a:solidFill>
                  <a:schemeClr val="dk1"/>
                </a:solidFill>
                <a:highlight>
                  <a:srgbClr val="FFFFFF"/>
                </a:highlight>
                <a:latin typeface="Roboto"/>
                <a:ea typeface="Roboto"/>
                <a:cs typeface="Roboto"/>
                <a:sym typeface="Roboto"/>
              </a:rPr>
              <a:t>Participación gubernamental récord.</a:t>
            </a:r>
            <a:endParaRPr sz="1600">
              <a:solidFill>
                <a:schemeClr val="dk1"/>
              </a:solidFill>
              <a:highlight>
                <a:srgbClr val="FFFFFF"/>
              </a:highlight>
              <a:latin typeface="Roboto"/>
              <a:ea typeface="Roboto"/>
              <a:cs typeface="Roboto"/>
              <a:sym typeface="Roboto"/>
            </a:endParaRPr>
          </a:p>
          <a:p>
            <a:pPr indent="-330200" lvl="0" marL="457200" rtl="0" algn="l">
              <a:lnSpc>
                <a:spcPct val="115000"/>
              </a:lnSpc>
              <a:spcBef>
                <a:spcPts val="0"/>
              </a:spcBef>
              <a:spcAft>
                <a:spcPts val="0"/>
              </a:spcAft>
              <a:buClr>
                <a:schemeClr val="dk1"/>
              </a:buClr>
              <a:buSzPts val="1600"/>
              <a:buFont typeface="Roboto"/>
              <a:buChar char="●"/>
            </a:pPr>
            <a:r>
              <a:rPr lang="es" sz="1600">
                <a:solidFill>
                  <a:schemeClr val="dk1"/>
                </a:solidFill>
                <a:highlight>
                  <a:srgbClr val="FFFFFF"/>
                </a:highlight>
                <a:latin typeface="Roboto"/>
                <a:ea typeface="Roboto"/>
                <a:cs typeface="Roboto"/>
                <a:sym typeface="Roboto"/>
              </a:rPr>
              <a:t>Más de 193 delegaciones de países.</a:t>
            </a:r>
            <a:endParaRPr sz="1600">
              <a:solidFill>
                <a:schemeClr val="dk1"/>
              </a:solidFill>
              <a:highlight>
                <a:srgbClr val="FFFFFF"/>
              </a:highlight>
              <a:latin typeface="Roboto"/>
              <a:ea typeface="Roboto"/>
              <a:cs typeface="Roboto"/>
              <a:sym typeface="Roboto"/>
            </a:endParaRPr>
          </a:p>
          <a:p>
            <a:pPr indent="0" lvl="0" marL="0" rtl="0" algn="l">
              <a:lnSpc>
                <a:spcPct val="115000"/>
              </a:lnSpc>
              <a:spcBef>
                <a:spcPts val="600"/>
              </a:spcBef>
              <a:spcAft>
                <a:spcPts val="600"/>
              </a:spcAft>
              <a:buNone/>
            </a:pPr>
            <a:r>
              <a:t/>
            </a:r>
            <a:endParaRPr sz="1600">
              <a:solidFill>
                <a:srgbClr val="1B1C1D"/>
              </a:solidFill>
              <a:latin typeface="Google Sans Text"/>
              <a:ea typeface="Google Sans Text"/>
              <a:cs typeface="Google Sans Text"/>
              <a:sym typeface="Google Sans Text"/>
            </a:endParaRPr>
          </a:p>
        </p:txBody>
      </p:sp>
      <p:pic>
        <p:nvPicPr>
          <p:cNvPr id="748" name="Google Shape;748;p74"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749" name="Google Shape;749;p74"/>
          <p:cNvPicPr preferRelativeResize="0"/>
          <p:nvPr/>
        </p:nvPicPr>
        <p:blipFill>
          <a:blip r:embed="rId5">
            <a:alphaModFix/>
          </a:blip>
          <a:stretch>
            <a:fillRect/>
          </a:stretch>
        </p:blipFill>
        <p:spPr>
          <a:xfrm>
            <a:off x="4791823" y="1548698"/>
            <a:ext cx="4050520" cy="2281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7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55" name="Google Shape;755;p7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56" name="Google Shape;756;p75"/>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757" name="Google Shape;757;p75"/>
          <p:cNvSpPr txBox="1"/>
          <p:nvPr/>
        </p:nvSpPr>
        <p:spPr>
          <a:xfrm>
            <a:off x="131050" y="233775"/>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New York Climate Week</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758" name="Google Shape;758;p75"/>
          <p:cNvSpPr txBox="1"/>
          <p:nvPr/>
        </p:nvSpPr>
        <p:spPr>
          <a:xfrm>
            <a:off x="237675" y="833700"/>
            <a:ext cx="8520600" cy="4309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s" sz="2000">
                <a:latin typeface="Roboto"/>
                <a:ea typeface="Roboto"/>
                <a:cs typeface="Roboto"/>
                <a:sym typeface="Roboto"/>
              </a:rPr>
              <a:t>Mensajes y temas claves</a:t>
            </a:r>
            <a:r>
              <a:rPr lang="es" sz="2000">
                <a:latin typeface="Roboto"/>
                <a:ea typeface="Roboto"/>
                <a:cs typeface="Roboto"/>
                <a:sym typeface="Roboto"/>
              </a:rPr>
              <a:t>:</a:t>
            </a:r>
            <a:endParaRPr sz="2000">
              <a:latin typeface="Roboto"/>
              <a:ea typeface="Roboto"/>
              <a:cs typeface="Roboto"/>
              <a:sym typeface="Roboto"/>
            </a:endParaRPr>
          </a:p>
          <a:p>
            <a:pPr indent="-355600" lvl="0" marL="457200" rtl="0" algn="l">
              <a:lnSpc>
                <a:spcPct val="115000"/>
              </a:lnSpc>
              <a:spcBef>
                <a:spcPts val="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"Power On" (Activar) como Marco Central / Urgencia de la Acción:</a:t>
            </a:r>
            <a:r>
              <a:rPr lang="es" sz="1500">
                <a:solidFill>
                  <a:srgbClr val="1B1C1D"/>
                </a:solidFill>
                <a:latin typeface="Google Sans Text"/>
                <a:ea typeface="Google Sans Text"/>
                <a:cs typeface="Google Sans Text"/>
                <a:sym typeface="Google Sans Text"/>
              </a:rPr>
              <a:t> momento de acelerar la acción climática. </a:t>
            </a:r>
            <a:r>
              <a:rPr b="1" lang="es" sz="1500">
                <a:solidFill>
                  <a:srgbClr val="1B1C1D"/>
                </a:solidFill>
                <a:latin typeface="Google Sans Text"/>
                <a:ea typeface="Google Sans Text"/>
                <a:cs typeface="Google Sans Text"/>
                <a:sym typeface="Google Sans Text"/>
              </a:rPr>
              <a:t>Enfoque</a:t>
            </a:r>
            <a:r>
              <a:rPr lang="es" sz="1500">
                <a:solidFill>
                  <a:srgbClr val="1B1C1D"/>
                </a:solidFill>
                <a:latin typeface="Google Sans Text"/>
                <a:ea typeface="Google Sans Text"/>
                <a:cs typeface="Google Sans Text"/>
                <a:sym typeface="Google Sans Text"/>
              </a:rPr>
              <a:t> se desplazó de</a:t>
            </a:r>
            <a:r>
              <a:rPr lang="es" sz="1500">
                <a:solidFill>
                  <a:schemeClr val="dk1"/>
                </a:solidFill>
              </a:rPr>
              <a:t> </a:t>
            </a:r>
            <a:r>
              <a:rPr i="1" lang="es" sz="1500">
                <a:solidFill>
                  <a:srgbClr val="1B1C1D"/>
                </a:solidFill>
                <a:latin typeface="Google Sans Text"/>
                <a:ea typeface="Google Sans Text"/>
                <a:cs typeface="Google Sans Text"/>
                <a:sym typeface="Google Sans Text"/>
              </a:rPr>
              <a:t>si</a:t>
            </a:r>
            <a:r>
              <a:rPr lang="es" sz="1500">
                <a:solidFill>
                  <a:srgbClr val="1B1C1D"/>
                </a:solidFill>
                <a:latin typeface="Google Sans Text"/>
                <a:ea typeface="Google Sans Text"/>
                <a:cs typeface="Google Sans Text"/>
                <a:sym typeface="Google Sans Text"/>
              </a:rPr>
              <a:t> debemos actuar a </a:t>
            </a:r>
            <a:r>
              <a:rPr b="1" i="1" lang="es" sz="1500">
                <a:solidFill>
                  <a:srgbClr val="1B1C1D"/>
                </a:solidFill>
                <a:latin typeface="Google Sans Text"/>
                <a:ea typeface="Google Sans Text"/>
                <a:cs typeface="Google Sans Text"/>
                <a:sym typeface="Google Sans Text"/>
              </a:rPr>
              <a:t>cómo</a:t>
            </a:r>
            <a:r>
              <a:rPr b="1" lang="es" sz="1500">
                <a:solidFill>
                  <a:srgbClr val="1B1C1D"/>
                </a:solidFill>
                <a:latin typeface="Google Sans Text"/>
                <a:ea typeface="Google Sans Text"/>
                <a:cs typeface="Google Sans Text"/>
                <a:sym typeface="Google Sans Text"/>
              </a:rPr>
              <a:t> actuar</a:t>
            </a:r>
            <a:r>
              <a:rPr lang="es" sz="1500">
                <a:solidFill>
                  <a:srgbClr val="1B1C1D"/>
                </a:solidFill>
                <a:latin typeface="Google Sans Text"/>
                <a:ea typeface="Google Sans Text"/>
                <a:cs typeface="Google Sans Text"/>
                <a:sym typeface="Google Sans Text"/>
              </a:rPr>
              <a:t>.</a:t>
            </a:r>
            <a:endParaRPr sz="1500">
              <a:solidFill>
                <a:srgbClr val="1B1C1D"/>
              </a:solidFill>
              <a:latin typeface="Google Sans Text"/>
              <a:ea typeface="Google Sans Text"/>
              <a:cs typeface="Google Sans Text"/>
              <a:sym typeface="Google Sans Text"/>
            </a:endParaRPr>
          </a:p>
          <a:p>
            <a:pPr indent="-355600" lvl="0" marL="457200" rtl="0" algn="l">
              <a:lnSpc>
                <a:spcPct val="115000"/>
              </a:lnSpc>
              <a:spcBef>
                <a:spcPts val="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Brecha entre Retórica e Implementación:</a:t>
            </a:r>
            <a:r>
              <a:rPr lang="es" sz="1500">
                <a:solidFill>
                  <a:srgbClr val="1B1C1D"/>
                </a:solidFill>
                <a:latin typeface="Google Sans Text"/>
                <a:ea typeface="Google Sans Text"/>
                <a:cs typeface="Google Sans Text"/>
                <a:sym typeface="Google Sans Text"/>
              </a:rPr>
              <a:t> compromisos y promesas a nivel nacional deben ir acompañados de inversiones, políticas y transiciones reales en industria, infraestructura y finanzas.</a:t>
            </a:r>
            <a:endParaRPr sz="1500">
              <a:solidFill>
                <a:srgbClr val="1B1C1D"/>
              </a:solidFill>
              <a:latin typeface="Google Sans Text"/>
              <a:ea typeface="Google Sans Text"/>
              <a:cs typeface="Google Sans Text"/>
              <a:sym typeface="Google Sans Text"/>
            </a:endParaRPr>
          </a:p>
          <a:p>
            <a:pPr indent="-355600" lvl="0" marL="457200" rtl="0" algn="l">
              <a:lnSpc>
                <a:spcPct val="115000"/>
              </a:lnSpc>
              <a:spcBef>
                <a:spcPts val="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Vientos Políticos en Contra en EE. UU. como contexto de fondo:</a:t>
            </a:r>
            <a:r>
              <a:rPr lang="es" sz="1500">
                <a:solidFill>
                  <a:srgbClr val="1B1C1D"/>
                </a:solidFill>
                <a:latin typeface="Google Sans Text"/>
                <a:ea typeface="Google Sans Text"/>
                <a:cs typeface="Google Sans Text"/>
                <a:sym typeface="Google Sans Text"/>
              </a:rPr>
              <a:t> el gobierno federal de EE. UU. (administración Trump) ha rechazado explícitamente los mensajes de la ciencia climática. A pesar de esto, participantes enfatizaron que impulso global no debe detenerse debido a retirada de un solo país.</a:t>
            </a:r>
            <a:endParaRPr sz="1500">
              <a:solidFill>
                <a:srgbClr val="1B1C1D"/>
              </a:solidFill>
              <a:latin typeface="Google Sans Text"/>
              <a:ea typeface="Google Sans Text"/>
              <a:cs typeface="Google Sans Text"/>
              <a:sym typeface="Google Sans Text"/>
            </a:endParaRPr>
          </a:p>
          <a:p>
            <a:pPr indent="-355600" lvl="0" marL="457200" rtl="0" algn="l">
              <a:lnSpc>
                <a:spcPct val="115000"/>
              </a:lnSpc>
              <a:spcBef>
                <a:spcPts val="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Sólida Participación del Sector Privado, Sociedad Civil y Nivel Subnacional:</a:t>
            </a:r>
            <a:r>
              <a:rPr lang="es" sz="1500">
                <a:solidFill>
                  <a:srgbClr val="1B1C1D"/>
                </a:solidFill>
                <a:latin typeface="Google Sans Text"/>
                <a:ea typeface="Google Sans Text"/>
                <a:cs typeface="Google Sans Text"/>
                <a:sym typeface="Google Sans Text"/>
              </a:rPr>
              <a:t> con liderazgo nacional debilitado en algunos lugares, el impulso proviene de las empresas, ciudades, estados, organizaciones filantrópicas y sociedad civil. </a:t>
            </a:r>
            <a:endParaRPr sz="1500">
              <a:solidFill>
                <a:srgbClr val="1B1C1D"/>
              </a:solidFill>
              <a:latin typeface="Google Sans Text"/>
              <a:ea typeface="Google Sans Text"/>
              <a:cs typeface="Google Sans Text"/>
              <a:sym typeface="Google Sans Text"/>
            </a:endParaRPr>
          </a:p>
          <a:p>
            <a:pPr indent="0" lvl="0" marL="0" rtl="0" algn="l">
              <a:lnSpc>
                <a:spcPct val="115000"/>
              </a:lnSpc>
              <a:spcBef>
                <a:spcPts val="600"/>
              </a:spcBef>
              <a:spcAft>
                <a:spcPts val="600"/>
              </a:spcAft>
              <a:buNone/>
            </a:pPr>
            <a:r>
              <a:t/>
            </a:r>
            <a:endParaRPr sz="1500">
              <a:solidFill>
                <a:srgbClr val="1B1C1D"/>
              </a:solidFill>
              <a:latin typeface="Google Sans Text"/>
              <a:ea typeface="Google Sans Text"/>
              <a:cs typeface="Google Sans Text"/>
              <a:sym typeface="Google Sans Text"/>
            </a:endParaRPr>
          </a:p>
        </p:txBody>
      </p:sp>
      <p:pic>
        <p:nvPicPr>
          <p:cNvPr id="759" name="Google Shape;759;p75"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7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65" name="Google Shape;765;p7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66" name="Google Shape;766;p76"/>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767" name="Google Shape;767;p76"/>
          <p:cNvSpPr txBox="1"/>
          <p:nvPr/>
        </p:nvSpPr>
        <p:spPr>
          <a:xfrm>
            <a:off x="131050" y="235550"/>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New York Climate Week</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768" name="Google Shape;768;p76"/>
          <p:cNvSpPr txBox="1"/>
          <p:nvPr/>
        </p:nvSpPr>
        <p:spPr>
          <a:xfrm>
            <a:off x="237675" y="908075"/>
            <a:ext cx="8471100" cy="4044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s" sz="2000">
                <a:latin typeface="Roboto"/>
                <a:ea typeface="Roboto"/>
                <a:cs typeface="Roboto"/>
                <a:sym typeface="Roboto"/>
              </a:rPr>
              <a:t>Mensajes y temas claves</a:t>
            </a:r>
            <a:r>
              <a:rPr lang="es" sz="2000">
                <a:latin typeface="Roboto"/>
                <a:ea typeface="Roboto"/>
                <a:cs typeface="Roboto"/>
                <a:sym typeface="Roboto"/>
              </a:rPr>
              <a:t>:</a:t>
            </a:r>
            <a:endParaRPr sz="2000">
              <a:latin typeface="Roboto"/>
              <a:ea typeface="Roboto"/>
              <a:cs typeface="Roboto"/>
              <a:sym typeface="Roboto"/>
            </a:endParaRPr>
          </a:p>
          <a:p>
            <a:pPr indent="-355600" lvl="0" marL="457200" rtl="0" algn="l">
              <a:lnSpc>
                <a:spcPct val="115000"/>
              </a:lnSpc>
              <a:spcBef>
                <a:spcPts val="60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Narrativas de Islas, Vulnerabilidad y Justicia Climática siguen siendo centrales:</a:t>
            </a:r>
            <a:r>
              <a:rPr lang="es" sz="1500">
                <a:solidFill>
                  <a:srgbClr val="1B1C1D"/>
                </a:solidFill>
                <a:latin typeface="Google Sans Text"/>
                <a:ea typeface="Google Sans Text"/>
                <a:cs typeface="Google Sans Text"/>
                <a:sym typeface="Google Sans Text"/>
              </a:rPr>
              <a:t> pequeños estados insulares, naciones y comunidades vulnerables señalaron que el </a:t>
            </a:r>
            <a:r>
              <a:rPr b="1" lang="es" sz="1500">
                <a:solidFill>
                  <a:srgbClr val="1B1C1D"/>
                </a:solidFill>
                <a:latin typeface="Google Sans Text"/>
                <a:ea typeface="Google Sans Text"/>
                <a:cs typeface="Google Sans Text"/>
                <a:sym typeface="Google Sans Text"/>
              </a:rPr>
              <a:t>cambio climático es existencialmente urgente, no solo abstracto o futuro</a:t>
            </a:r>
            <a:r>
              <a:rPr lang="es" sz="1500">
                <a:solidFill>
                  <a:srgbClr val="1B1C1D"/>
                </a:solidFill>
                <a:latin typeface="Google Sans Text"/>
                <a:ea typeface="Google Sans Text"/>
                <a:cs typeface="Google Sans Text"/>
                <a:sym typeface="Google Sans Text"/>
              </a:rPr>
              <a:t>.</a:t>
            </a:r>
            <a:endParaRPr sz="1500">
              <a:solidFill>
                <a:srgbClr val="1B1C1D"/>
              </a:solidFill>
              <a:latin typeface="Google Sans Text"/>
              <a:ea typeface="Google Sans Text"/>
              <a:cs typeface="Google Sans Text"/>
              <a:sym typeface="Google Sans Text"/>
            </a:endParaRPr>
          </a:p>
          <a:p>
            <a:pPr indent="-355600" lvl="0" marL="457200" rtl="0" algn="l">
              <a:lnSpc>
                <a:spcPct val="115000"/>
              </a:lnSpc>
              <a:spcBef>
                <a:spcPts val="0"/>
              </a:spcBef>
              <a:spcAft>
                <a:spcPts val="0"/>
              </a:spcAft>
              <a:buSzPts val="2000"/>
              <a:buFont typeface="Roboto"/>
              <a:buChar char="●"/>
            </a:pPr>
            <a:r>
              <a:rPr b="1" lang="es" sz="1500">
                <a:solidFill>
                  <a:schemeClr val="dk1"/>
                </a:solidFill>
              </a:rPr>
              <a:t>Avances subnacionales en EE.UU.: </a:t>
            </a:r>
            <a:r>
              <a:rPr lang="es" sz="1500">
                <a:solidFill>
                  <a:schemeClr val="dk1"/>
                </a:solidFill>
              </a:rPr>
              <a:t>ante ausencia de señales claras a nivel federal, estados y gobernadores toman la iniciativa. La </a:t>
            </a:r>
            <a:r>
              <a:rPr i="1" lang="es" sz="1500">
                <a:solidFill>
                  <a:schemeClr val="dk1"/>
                </a:solidFill>
              </a:rPr>
              <a:t>U.S. Climate Alliance</a:t>
            </a:r>
            <a:r>
              <a:rPr lang="es" sz="1500">
                <a:solidFill>
                  <a:schemeClr val="dk1"/>
                </a:solidFill>
              </a:rPr>
              <a:t> (coalición de 24 gobernadores) presentó nuevos datos que muestran reducciones importante de emisiones de GEI.</a:t>
            </a:r>
            <a:endParaRPr sz="1500">
              <a:solidFill>
                <a:schemeClr val="dk1"/>
              </a:solidFill>
            </a:endParaRPr>
          </a:p>
          <a:p>
            <a:pPr indent="-355600" lvl="0" marL="457200" rtl="0" algn="l">
              <a:lnSpc>
                <a:spcPct val="115000"/>
              </a:lnSpc>
              <a:spcBef>
                <a:spcPts val="0"/>
              </a:spcBef>
              <a:spcAft>
                <a:spcPts val="0"/>
              </a:spcAft>
              <a:buClr>
                <a:schemeClr val="dk1"/>
              </a:buClr>
              <a:buSzPts val="2000"/>
              <a:buFont typeface="Roboto"/>
              <a:buChar char="●"/>
            </a:pPr>
            <a:r>
              <a:rPr b="1" lang="es" sz="1500">
                <a:solidFill>
                  <a:srgbClr val="1B1C1D"/>
                </a:solidFill>
                <a:latin typeface="Google Sans Text"/>
                <a:ea typeface="Google Sans Text"/>
                <a:cs typeface="Google Sans Text"/>
                <a:sym typeface="Google Sans Text"/>
              </a:rPr>
              <a:t>Límites Planetarios, Riesgos Climáticos y Riesgo Sistémico:</a:t>
            </a:r>
            <a:r>
              <a:rPr lang="es" sz="1500">
                <a:solidFill>
                  <a:srgbClr val="1B1C1D"/>
                </a:solidFill>
                <a:latin typeface="Google Sans Text"/>
                <a:ea typeface="Google Sans Text"/>
                <a:cs typeface="Google Sans Text"/>
                <a:sym typeface="Google Sans Text"/>
              </a:rPr>
              <a:t> 7 de 9 límites planetarios se consideran ya superados, incluyendo </a:t>
            </a:r>
            <a:r>
              <a:rPr b="1" lang="es" sz="1500">
                <a:solidFill>
                  <a:srgbClr val="1B1C1D"/>
                </a:solidFill>
                <a:latin typeface="Google Sans Text"/>
                <a:ea typeface="Google Sans Text"/>
                <a:cs typeface="Google Sans Text"/>
                <a:sym typeface="Google Sans Text"/>
              </a:rPr>
              <a:t>acidificación de océanos</a:t>
            </a:r>
            <a:r>
              <a:rPr lang="es" sz="1500">
                <a:solidFill>
                  <a:srgbClr val="1B1C1D"/>
                </a:solidFill>
                <a:latin typeface="Google Sans Text"/>
                <a:ea typeface="Google Sans Text"/>
                <a:cs typeface="Google Sans Text"/>
                <a:sym typeface="Google Sans Text"/>
              </a:rPr>
              <a:t> a niveles peligrosos.</a:t>
            </a:r>
            <a:endParaRPr sz="1500">
              <a:solidFill>
                <a:srgbClr val="1B1C1D"/>
              </a:solidFill>
              <a:latin typeface="Google Sans Text"/>
              <a:ea typeface="Google Sans Text"/>
              <a:cs typeface="Google Sans Text"/>
              <a:sym typeface="Google Sans Text"/>
            </a:endParaRPr>
          </a:p>
          <a:p>
            <a:pPr indent="-355600" lvl="0" marL="457200" rtl="0" algn="l">
              <a:lnSpc>
                <a:spcPct val="115000"/>
              </a:lnSpc>
              <a:spcBef>
                <a:spcPts val="0"/>
              </a:spcBef>
              <a:spcAft>
                <a:spcPts val="0"/>
              </a:spcAft>
              <a:buClr>
                <a:schemeClr val="dk1"/>
              </a:buClr>
              <a:buSzPts val="2000"/>
              <a:buFont typeface="Roboto"/>
              <a:buChar char="●"/>
            </a:pPr>
            <a:r>
              <a:rPr b="1" lang="es" sz="1500">
                <a:solidFill>
                  <a:srgbClr val="1B1C1D"/>
                </a:solidFill>
                <a:latin typeface="Google Sans Text"/>
                <a:ea typeface="Google Sans Text"/>
                <a:cs typeface="Google Sans Text"/>
                <a:sym typeface="Google Sans Text"/>
              </a:rPr>
              <a:t>Finanzas, Equidad y Escala como Cuellos de Botella:</a:t>
            </a:r>
            <a:r>
              <a:rPr lang="es" sz="1500">
                <a:solidFill>
                  <a:srgbClr val="1B1C1D"/>
                </a:solidFill>
                <a:latin typeface="Google Sans Text"/>
                <a:ea typeface="Google Sans Text"/>
                <a:cs typeface="Google Sans Text"/>
                <a:sym typeface="Google Sans Text"/>
              </a:rPr>
              <a:t> movilizar capital a escala, garantizar transición justa, reducir riesgo de inversiones , </a:t>
            </a:r>
            <a:r>
              <a:rPr b="1" lang="es" sz="1500">
                <a:solidFill>
                  <a:srgbClr val="1B1C1D"/>
                </a:solidFill>
                <a:latin typeface="Google Sans Text"/>
                <a:ea typeface="Google Sans Text"/>
                <a:cs typeface="Google Sans Text"/>
                <a:sym typeface="Google Sans Text"/>
              </a:rPr>
              <a:t>integridad/transparencia de mercados de carbono</a:t>
            </a:r>
            <a:r>
              <a:rPr lang="es" sz="1500">
                <a:solidFill>
                  <a:srgbClr val="1B1C1D"/>
                </a:solidFill>
                <a:latin typeface="Google Sans Text"/>
                <a:ea typeface="Google Sans Text"/>
                <a:cs typeface="Google Sans Text"/>
                <a:sym typeface="Google Sans Text"/>
              </a:rPr>
              <a:t> y habilitar a países en desarrollo. </a:t>
            </a:r>
            <a:br>
              <a:rPr lang="es" sz="1500">
                <a:solidFill>
                  <a:schemeClr val="dk1"/>
                </a:solidFill>
              </a:rPr>
            </a:br>
            <a:endParaRPr sz="1500">
              <a:solidFill>
                <a:schemeClr val="dk1"/>
              </a:solidFill>
            </a:endParaRPr>
          </a:p>
        </p:txBody>
      </p:sp>
      <p:pic>
        <p:nvPicPr>
          <p:cNvPr id="769" name="Google Shape;769;p76"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7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75" name="Google Shape;775;p7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76" name="Google Shape;776;p77"/>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777" name="Google Shape;777;p77"/>
          <p:cNvSpPr txBox="1"/>
          <p:nvPr/>
        </p:nvSpPr>
        <p:spPr>
          <a:xfrm>
            <a:off x="112050" y="233775"/>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New York Climate Week</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778" name="Google Shape;778;p77"/>
          <p:cNvSpPr txBox="1"/>
          <p:nvPr/>
        </p:nvSpPr>
        <p:spPr>
          <a:xfrm>
            <a:off x="226125" y="941225"/>
            <a:ext cx="8435100" cy="4025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s" sz="2000">
                <a:latin typeface="Roboto"/>
                <a:ea typeface="Roboto"/>
                <a:cs typeface="Roboto"/>
                <a:sym typeface="Roboto"/>
              </a:rPr>
              <a:t>Desafíos, Tensiones y Críticas:</a:t>
            </a:r>
            <a:endParaRPr sz="2000">
              <a:latin typeface="Roboto"/>
              <a:ea typeface="Roboto"/>
              <a:cs typeface="Roboto"/>
              <a:sym typeface="Roboto"/>
            </a:endParaRPr>
          </a:p>
          <a:p>
            <a:pPr indent="-355600" lvl="0" marL="457200" rtl="0" algn="l">
              <a:lnSpc>
                <a:spcPct val="115000"/>
              </a:lnSpc>
              <a:spcBef>
                <a:spcPts val="60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Credibilidad vs. Greenwashing:</a:t>
            </a:r>
            <a:r>
              <a:rPr lang="es" sz="1500">
                <a:solidFill>
                  <a:srgbClr val="1B1C1D"/>
                </a:solidFill>
                <a:latin typeface="Google Sans Text"/>
                <a:ea typeface="Google Sans Text"/>
                <a:cs typeface="Google Sans Text"/>
                <a:sym typeface="Google Sans Text"/>
              </a:rPr>
              <a:t> peligro de anuncios y promesas con seguimiento débil, objetivos superficiales o dependencia de compensaciones en lugar de cambio de sistema fundamental.</a:t>
            </a:r>
            <a:endParaRPr sz="1500">
              <a:solidFill>
                <a:srgbClr val="1B1C1D"/>
              </a:solidFill>
              <a:latin typeface="Google Sans Text"/>
              <a:ea typeface="Google Sans Text"/>
              <a:cs typeface="Google Sans Text"/>
              <a:sym typeface="Google Sans Text"/>
            </a:endParaRPr>
          </a:p>
          <a:p>
            <a:pPr indent="-355600" lvl="0" marL="457200" rtl="0" algn="l">
              <a:lnSpc>
                <a:spcPct val="115000"/>
              </a:lnSpc>
              <a:spcBef>
                <a:spcPts val="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El Retroceso Federal de EE.UU. Crea un Choque Diplomático y Moral.</a:t>
            </a:r>
            <a:endParaRPr b="1" sz="1500">
              <a:solidFill>
                <a:srgbClr val="1B1C1D"/>
              </a:solidFill>
              <a:latin typeface="Google Sans Text"/>
              <a:ea typeface="Google Sans Text"/>
              <a:cs typeface="Google Sans Text"/>
              <a:sym typeface="Google Sans Text"/>
            </a:endParaRPr>
          </a:p>
          <a:p>
            <a:pPr indent="-355600" lvl="0" marL="457200" rtl="0" algn="l">
              <a:lnSpc>
                <a:spcPct val="115000"/>
              </a:lnSpc>
              <a:spcBef>
                <a:spcPts val="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La Escala y la Velocidad Siguen Siendo Insuficientes</a:t>
            </a:r>
            <a:r>
              <a:rPr lang="es" sz="1500">
                <a:solidFill>
                  <a:srgbClr val="1B1C1D"/>
                </a:solidFill>
                <a:latin typeface="Google Sans Text"/>
                <a:ea typeface="Google Sans Text"/>
                <a:cs typeface="Google Sans Text"/>
                <a:sym typeface="Google Sans Text"/>
              </a:rPr>
              <a:t>: incluso con todos los compromisos, todavía lejos de trayectoria compatible con limitar el calentamiento a 1.5 °C.</a:t>
            </a:r>
            <a:endParaRPr sz="1500">
              <a:solidFill>
                <a:srgbClr val="1B1C1D"/>
              </a:solidFill>
              <a:latin typeface="Google Sans Text"/>
              <a:ea typeface="Google Sans Text"/>
              <a:cs typeface="Google Sans Text"/>
              <a:sym typeface="Google Sans Text"/>
            </a:endParaRPr>
          </a:p>
          <a:p>
            <a:pPr indent="-355600" lvl="0" marL="457200" rtl="0" algn="l">
              <a:lnSpc>
                <a:spcPct val="115000"/>
              </a:lnSpc>
              <a:spcBef>
                <a:spcPts val="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Distribución Desigual y Equidad:</a:t>
            </a:r>
            <a:r>
              <a:rPr lang="es" sz="1500">
                <a:solidFill>
                  <a:srgbClr val="1B1C1D"/>
                </a:solidFill>
                <a:latin typeface="Google Sans Text"/>
                <a:ea typeface="Google Sans Text"/>
                <a:cs typeface="Google Sans Text"/>
                <a:sym typeface="Google Sans Text"/>
              </a:rPr>
              <a:t> países en desarrollo luchan con financiación, capacidad y responsabilidad histórica. Sigue sin resolverse que acción climática sea justa y equitativa.</a:t>
            </a:r>
            <a:endParaRPr sz="1500">
              <a:solidFill>
                <a:srgbClr val="1B1C1D"/>
              </a:solidFill>
              <a:latin typeface="Google Sans Text"/>
              <a:ea typeface="Google Sans Text"/>
              <a:cs typeface="Google Sans Text"/>
              <a:sym typeface="Google Sans Text"/>
            </a:endParaRPr>
          </a:p>
          <a:p>
            <a:pPr indent="-355600" lvl="0" marL="457200" rtl="0" algn="l">
              <a:lnSpc>
                <a:spcPct val="115000"/>
              </a:lnSpc>
              <a:spcBef>
                <a:spcPts val="0"/>
              </a:spcBef>
              <a:spcAft>
                <a:spcPts val="0"/>
              </a:spcAft>
              <a:buSzPts val="2000"/>
              <a:buFont typeface="Roboto"/>
              <a:buChar char="●"/>
            </a:pPr>
            <a:r>
              <a:rPr b="1" lang="es" sz="1500">
                <a:solidFill>
                  <a:srgbClr val="1B1C1D"/>
                </a:solidFill>
                <a:latin typeface="Google Sans Text"/>
                <a:ea typeface="Google Sans Text"/>
                <a:cs typeface="Google Sans Text"/>
                <a:sym typeface="Google Sans Text"/>
              </a:rPr>
              <a:t>Brechas de Medición, Verificación e Integridad:</a:t>
            </a:r>
            <a:r>
              <a:rPr lang="es" sz="1500">
                <a:solidFill>
                  <a:srgbClr val="1B1C1D"/>
                </a:solidFill>
                <a:latin typeface="Google Sans Text"/>
                <a:ea typeface="Google Sans Text"/>
                <a:cs typeface="Google Sans Text"/>
                <a:sym typeface="Google Sans Text"/>
              </a:rPr>
              <a:t> en Mercados de Carbono y SBN, inconsistencias, riesgos de doble contabilidad y estándares débiles son problemas recurrentes.</a:t>
            </a:r>
            <a:br>
              <a:rPr b="1" lang="es" sz="1500">
                <a:solidFill>
                  <a:srgbClr val="1B1C1D"/>
                </a:solidFill>
                <a:latin typeface="Google Sans Text"/>
                <a:ea typeface="Google Sans Text"/>
                <a:cs typeface="Google Sans Text"/>
                <a:sym typeface="Google Sans Text"/>
              </a:rPr>
            </a:br>
            <a:endParaRPr sz="1500">
              <a:solidFill>
                <a:schemeClr val="dk1"/>
              </a:solidFill>
            </a:endParaRPr>
          </a:p>
        </p:txBody>
      </p:sp>
      <p:pic>
        <p:nvPicPr>
          <p:cNvPr id="779" name="Google Shape;779;p77"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7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85" name="Google Shape;785;p7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86" name="Google Shape;786;p78"/>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787" name="Google Shape;787;p78"/>
          <p:cNvSpPr txBox="1"/>
          <p:nvPr/>
        </p:nvSpPr>
        <p:spPr>
          <a:xfrm>
            <a:off x="159575" y="359150"/>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New York Climate Week</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788" name="Google Shape;788;p78"/>
          <p:cNvSpPr txBox="1"/>
          <p:nvPr/>
        </p:nvSpPr>
        <p:spPr>
          <a:xfrm>
            <a:off x="271575" y="1120200"/>
            <a:ext cx="4982100" cy="3724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s" sz="2200">
                <a:solidFill>
                  <a:srgbClr val="1B1C1D"/>
                </a:solidFill>
                <a:latin typeface="Google Sans"/>
                <a:ea typeface="Google Sans"/>
                <a:cs typeface="Google Sans"/>
                <a:sym typeface="Google Sans"/>
              </a:rPr>
              <a:t>Implicaciones y Perspectiva Futura</a:t>
            </a:r>
            <a:endParaRPr b="1" sz="1800">
              <a:solidFill>
                <a:srgbClr val="1B1C1D"/>
              </a:solidFill>
              <a:latin typeface="Google Sans"/>
              <a:ea typeface="Google Sans"/>
              <a:cs typeface="Google Sans"/>
              <a:sym typeface="Google Sans"/>
            </a:endParaRPr>
          </a:p>
          <a:p>
            <a:pPr indent="-368300" lvl="0" marL="457200" rtl="0" algn="l">
              <a:lnSpc>
                <a:spcPct val="115000"/>
              </a:lnSpc>
              <a:spcBef>
                <a:spcPts val="600"/>
              </a:spcBef>
              <a:spcAft>
                <a:spcPts val="0"/>
              </a:spcAft>
              <a:buSzPts val="2200"/>
              <a:buFont typeface="Roboto"/>
              <a:buChar char="●"/>
            </a:pPr>
            <a:r>
              <a:rPr b="1" lang="es" sz="1500">
                <a:solidFill>
                  <a:schemeClr val="dk1"/>
                </a:solidFill>
              </a:rPr>
              <a:t>COP30 será decisiva</a:t>
            </a:r>
            <a:r>
              <a:rPr lang="es" sz="1500">
                <a:solidFill>
                  <a:schemeClr val="dk1"/>
                </a:solidFill>
              </a:rPr>
              <a:t>: se espera que los países presenten NDCs más sólidas y planes concretos de implementación.</a:t>
            </a:r>
            <a:endParaRPr sz="1500">
              <a:solidFill>
                <a:schemeClr val="dk1"/>
              </a:solidFill>
            </a:endParaRPr>
          </a:p>
          <a:p>
            <a:pPr indent="-368300" lvl="0" marL="457200" rtl="0" algn="l">
              <a:lnSpc>
                <a:spcPct val="115000"/>
              </a:lnSpc>
              <a:spcBef>
                <a:spcPts val="0"/>
              </a:spcBef>
              <a:spcAft>
                <a:spcPts val="0"/>
              </a:spcAft>
              <a:buSzPts val="2200"/>
              <a:buFont typeface="Roboto"/>
              <a:buChar char="●"/>
            </a:pPr>
            <a:r>
              <a:rPr b="1" lang="es" sz="1500">
                <a:solidFill>
                  <a:schemeClr val="dk1"/>
                </a:solidFill>
              </a:rPr>
              <a:t>Nuevos liderazgos</a:t>
            </a:r>
            <a:r>
              <a:rPr lang="es" sz="1500">
                <a:solidFill>
                  <a:schemeClr val="dk1"/>
                </a:solidFill>
              </a:rPr>
              <a:t>: ciudades, empresas y actores subnacionales ganan protagonismo frente al debilitamiento del liderazgo nacional.</a:t>
            </a:r>
            <a:endParaRPr sz="1500">
              <a:solidFill>
                <a:schemeClr val="dk1"/>
              </a:solidFill>
            </a:endParaRPr>
          </a:p>
          <a:p>
            <a:pPr indent="-368300" lvl="0" marL="457200" rtl="0" algn="l">
              <a:lnSpc>
                <a:spcPct val="115000"/>
              </a:lnSpc>
              <a:spcBef>
                <a:spcPts val="0"/>
              </a:spcBef>
              <a:spcAft>
                <a:spcPts val="0"/>
              </a:spcAft>
              <a:buSzPts val="2200"/>
              <a:buFont typeface="Roboto"/>
              <a:buChar char="●"/>
            </a:pPr>
            <a:r>
              <a:rPr b="1" lang="es" sz="1500">
                <a:solidFill>
                  <a:schemeClr val="dk1"/>
                </a:solidFill>
              </a:rPr>
              <a:t>Clima con justicia e integridad</a:t>
            </a:r>
            <a:r>
              <a:rPr lang="es" sz="1500">
                <a:solidFill>
                  <a:schemeClr val="dk1"/>
                </a:solidFill>
              </a:rPr>
              <a:t>: integrar equidad social y desarrollo es clave, y las soluciones deben escalar con legitimidad y ética.</a:t>
            </a:r>
            <a:endParaRPr sz="1500">
              <a:solidFill>
                <a:schemeClr val="dk1"/>
              </a:solidFill>
            </a:endParaRPr>
          </a:p>
          <a:p>
            <a:pPr indent="0" lvl="0" marL="457200" rtl="0" algn="l">
              <a:lnSpc>
                <a:spcPct val="115000"/>
              </a:lnSpc>
              <a:spcBef>
                <a:spcPts val="0"/>
              </a:spcBef>
              <a:spcAft>
                <a:spcPts val="600"/>
              </a:spcAft>
              <a:buNone/>
            </a:pPr>
            <a:br>
              <a:rPr b="1" lang="es" sz="1500">
                <a:solidFill>
                  <a:srgbClr val="1B1C1D"/>
                </a:solidFill>
                <a:latin typeface="Google Sans Text"/>
                <a:ea typeface="Google Sans Text"/>
                <a:cs typeface="Google Sans Text"/>
                <a:sym typeface="Google Sans Text"/>
              </a:rPr>
            </a:br>
            <a:endParaRPr sz="1500">
              <a:solidFill>
                <a:schemeClr val="dk1"/>
              </a:solidFill>
            </a:endParaRPr>
          </a:p>
        </p:txBody>
      </p:sp>
      <p:pic>
        <p:nvPicPr>
          <p:cNvPr id="789" name="Google Shape;789;p78"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790" name="Google Shape;790;p78"/>
          <p:cNvPicPr preferRelativeResize="0"/>
          <p:nvPr/>
        </p:nvPicPr>
        <p:blipFill>
          <a:blip r:embed="rId5">
            <a:alphaModFix/>
          </a:blip>
          <a:stretch>
            <a:fillRect/>
          </a:stretch>
        </p:blipFill>
        <p:spPr>
          <a:xfrm>
            <a:off x="5253675" y="1477694"/>
            <a:ext cx="3888077" cy="218811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7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96" name="Google Shape;796;p7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97" name="Google Shape;797;p79"/>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798" name="Google Shape;798;p79"/>
          <p:cNvSpPr txBox="1"/>
          <p:nvPr/>
        </p:nvSpPr>
        <p:spPr>
          <a:xfrm>
            <a:off x="0" y="115725"/>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New York Climate Week</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799" name="Google Shape;799;p79"/>
          <p:cNvSpPr txBox="1"/>
          <p:nvPr/>
        </p:nvSpPr>
        <p:spPr>
          <a:xfrm>
            <a:off x="161625" y="744575"/>
            <a:ext cx="6217800" cy="3589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s" sz="1700">
                <a:solidFill>
                  <a:srgbClr val="1B1C1D"/>
                </a:solidFill>
                <a:latin typeface="Google Sans"/>
                <a:ea typeface="Google Sans"/>
                <a:cs typeface="Google Sans"/>
                <a:sym typeface="Google Sans"/>
              </a:rPr>
              <a:t>Compromisos y Observaciones Notables</a:t>
            </a:r>
            <a:endParaRPr b="1" sz="1900">
              <a:solidFill>
                <a:srgbClr val="1B1C1D"/>
              </a:solidFill>
              <a:latin typeface="Google Sans"/>
              <a:ea typeface="Google Sans"/>
              <a:cs typeface="Google Sans"/>
              <a:sym typeface="Google Sans"/>
            </a:endParaRPr>
          </a:p>
          <a:p>
            <a:pPr indent="0" lvl="0" marL="0" rtl="0" algn="l">
              <a:lnSpc>
                <a:spcPct val="115000"/>
              </a:lnSpc>
              <a:spcBef>
                <a:spcPts val="600"/>
              </a:spcBef>
              <a:spcAft>
                <a:spcPts val="0"/>
              </a:spcAft>
              <a:buNone/>
            </a:pPr>
            <a:r>
              <a:rPr b="1" lang="es" sz="1500">
                <a:solidFill>
                  <a:schemeClr val="dk1"/>
                </a:solidFill>
              </a:rPr>
              <a:t>Gobiernos</a:t>
            </a:r>
            <a:endParaRPr b="1" sz="1500">
              <a:solidFill>
                <a:schemeClr val="dk1"/>
              </a:solidFill>
            </a:endParaRPr>
          </a:p>
          <a:p>
            <a:pPr indent="-323850" lvl="0" marL="457200" rtl="0" algn="l">
              <a:lnSpc>
                <a:spcPct val="115000"/>
              </a:lnSpc>
              <a:spcBef>
                <a:spcPts val="1200"/>
              </a:spcBef>
              <a:spcAft>
                <a:spcPts val="0"/>
              </a:spcAft>
              <a:buClr>
                <a:schemeClr val="dk1"/>
              </a:buClr>
              <a:buSzPts val="1500"/>
              <a:buChar char="●"/>
            </a:pPr>
            <a:r>
              <a:rPr i="1" lang="es" sz="1500">
                <a:solidFill>
                  <a:schemeClr val="dk1"/>
                </a:solidFill>
              </a:rPr>
              <a:t>China</a:t>
            </a:r>
            <a:r>
              <a:rPr lang="es" sz="1500">
                <a:solidFill>
                  <a:schemeClr val="dk1"/>
                </a:solidFill>
              </a:rPr>
              <a:t>: reducción emisiones 7–10% al 2035; 1ra promesa clara, (inicialmente poco ambiciosa).</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i="1" lang="es" sz="1500">
                <a:solidFill>
                  <a:schemeClr val="dk1"/>
                </a:solidFill>
              </a:rPr>
              <a:t>UE</a:t>
            </a:r>
            <a:r>
              <a:rPr lang="es" sz="1500">
                <a:solidFill>
                  <a:schemeClr val="dk1"/>
                </a:solidFill>
              </a:rPr>
              <a:t>: nuevo objetivo climático en semanas, debates internos.</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i="1" lang="es" sz="1500">
                <a:solidFill>
                  <a:schemeClr val="dk1"/>
                </a:solidFill>
              </a:rPr>
              <a:t>Brasil</a:t>
            </a:r>
            <a:r>
              <a:rPr lang="es" sz="1500">
                <a:solidFill>
                  <a:schemeClr val="dk1"/>
                </a:solidFill>
              </a:rPr>
              <a:t>: US$ 1B financiamiento forestal, depende de gobernanza.</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i="1" lang="es" sz="1500">
                <a:solidFill>
                  <a:schemeClr val="dk1"/>
                </a:solidFill>
              </a:rPr>
              <a:t>Estado Nueva York</a:t>
            </a:r>
            <a:r>
              <a:rPr lang="es" sz="1500">
                <a:solidFill>
                  <a:schemeClr val="dk1"/>
                </a:solidFill>
              </a:rPr>
              <a:t>: Fondo US$ 1B para eficiencia en hogares, descarbonización de escuelas públicas, transición a EVs y generación renovable.</a:t>
            </a:r>
            <a:endParaRPr sz="1500">
              <a:solidFill>
                <a:schemeClr val="dk1"/>
              </a:solidFill>
            </a:endParaRPr>
          </a:p>
          <a:p>
            <a:pPr indent="-330200" lvl="0" marL="457200" rtl="0" algn="l">
              <a:lnSpc>
                <a:spcPct val="115000"/>
              </a:lnSpc>
              <a:spcBef>
                <a:spcPts val="0"/>
              </a:spcBef>
              <a:spcAft>
                <a:spcPts val="0"/>
              </a:spcAft>
              <a:buClr>
                <a:schemeClr val="dk1"/>
              </a:buClr>
              <a:buSzPts val="1600"/>
              <a:buFont typeface="Roboto"/>
              <a:buChar char="●"/>
            </a:pPr>
            <a:r>
              <a:rPr lang="es" sz="1500">
                <a:solidFill>
                  <a:schemeClr val="dk1"/>
                </a:solidFill>
              </a:rPr>
              <a:t>Acuerdo del Methane Hub con Gobierno de Kazajistán para reducir emisiones de metano en todos los sectores.</a:t>
            </a:r>
            <a:endParaRPr sz="1500">
              <a:solidFill>
                <a:schemeClr val="dk1"/>
              </a:solidFill>
            </a:endParaRPr>
          </a:p>
          <a:p>
            <a:pPr indent="0" lvl="0" marL="0" rtl="0" algn="l">
              <a:lnSpc>
                <a:spcPct val="115000"/>
              </a:lnSpc>
              <a:spcBef>
                <a:spcPts val="1200"/>
              </a:spcBef>
              <a:spcAft>
                <a:spcPts val="1200"/>
              </a:spcAft>
              <a:buNone/>
            </a:pPr>
            <a:r>
              <a:t/>
            </a:r>
            <a:endParaRPr sz="1500">
              <a:solidFill>
                <a:schemeClr val="dk1"/>
              </a:solidFill>
            </a:endParaRPr>
          </a:p>
        </p:txBody>
      </p:sp>
      <p:pic>
        <p:nvPicPr>
          <p:cNvPr id="800" name="Google Shape;800;p79"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801" name="Google Shape;801;p79"/>
          <p:cNvPicPr preferRelativeResize="0"/>
          <p:nvPr/>
        </p:nvPicPr>
        <p:blipFill>
          <a:blip r:embed="rId5">
            <a:alphaModFix/>
          </a:blip>
          <a:stretch>
            <a:fillRect/>
          </a:stretch>
        </p:blipFill>
        <p:spPr>
          <a:xfrm>
            <a:off x="6397311" y="1567875"/>
            <a:ext cx="2558587" cy="2052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8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07" name="Google Shape;807;p8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08" name="Google Shape;808;p80"/>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809" name="Google Shape;809;p80"/>
          <p:cNvSpPr txBox="1"/>
          <p:nvPr/>
        </p:nvSpPr>
        <p:spPr>
          <a:xfrm>
            <a:off x="68750" y="228675"/>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New York Climate Week</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810" name="Google Shape;810;p80"/>
          <p:cNvSpPr txBox="1"/>
          <p:nvPr/>
        </p:nvSpPr>
        <p:spPr>
          <a:xfrm>
            <a:off x="179500" y="906200"/>
            <a:ext cx="6217800" cy="4443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s" sz="1700">
                <a:solidFill>
                  <a:srgbClr val="1B1C1D"/>
                </a:solidFill>
                <a:latin typeface="Google Sans"/>
                <a:ea typeface="Google Sans"/>
                <a:cs typeface="Google Sans"/>
                <a:sym typeface="Google Sans"/>
              </a:rPr>
              <a:t>Compromisos y Observaciones Notables</a:t>
            </a:r>
            <a:endParaRPr b="1" sz="15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b="1" lang="es" sz="1500">
                <a:solidFill>
                  <a:schemeClr val="dk1"/>
                </a:solidFill>
              </a:rPr>
              <a:t>Corporaciones</a:t>
            </a:r>
            <a:endParaRPr b="1" sz="1500">
              <a:solidFill>
                <a:schemeClr val="dk1"/>
              </a:solidFill>
            </a:endParaRPr>
          </a:p>
          <a:p>
            <a:pPr indent="-323850" lvl="0" marL="457200" rtl="0" algn="l">
              <a:lnSpc>
                <a:spcPct val="115000"/>
              </a:lnSpc>
              <a:spcBef>
                <a:spcPts val="1200"/>
              </a:spcBef>
              <a:spcAft>
                <a:spcPts val="0"/>
              </a:spcAft>
              <a:buClr>
                <a:schemeClr val="dk1"/>
              </a:buClr>
              <a:buSzPts val="1500"/>
              <a:buChar char="●"/>
            </a:pPr>
            <a:r>
              <a:rPr i="1" lang="es" sz="1500">
                <a:solidFill>
                  <a:schemeClr val="dk1"/>
                </a:solidFill>
              </a:rPr>
              <a:t>Microsoft</a:t>
            </a:r>
            <a:r>
              <a:rPr lang="es" sz="1500">
                <a:solidFill>
                  <a:schemeClr val="dk1"/>
                </a:solidFill>
              </a:rPr>
              <a:t>: invierte en cemento bajo carbono (Fortera).</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i="1" lang="es" sz="1500">
                <a:solidFill>
                  <a:schemeClr val="dk1"/>
                </a:solidFill>
              </a:rPr>
              <a:t>Levi Strauss + Schneider</a:t>
            </a:r>
            <a:r>
              <a:rPr lang="es" sz="1500">
                <a:solidFill>
                  <a:schemeClr val="dk1"/>
                </a:solidFill>
              </a:rPr>
              <a:t>: Programa LEAP proveedores en India.</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i="1" lang="es" sz="1500">
                <a:solidFill>
                  <a:schemeClr val="dk1"/>
                </a:solidFill>
              </a:rPr>
              <a:t>Johnson &amp; Johnson</a:t>
            </a:r>
            <a:r>
              <a:rPr lang="es" sz="1500">
                <a:solidFill>
                  <a:schemeClr val="dk1"/>
                </a:solidFill>
              </a:rPr>
              <a:t>: US$ 1M para resiliencia sanitaria.</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i="1" lang="es" sz="1500">
                <a:solidFill>
                  <a:schemeClr val="dk1"/>
                </a:solidFill>
              </a:rPr>
              <a:t>Jackery</a:t>
            </a:r>
            <a:r>
              <a:rPr lang="es" sz="1500">
                <a:solidFill>
                  <a:schemeClr val="dk1"/>
                </a:solidFill>
              </a:rPr>
              <a:t>: microrredes solares y fábrica verde.</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i="1" lang="es" sz="1500">
                <a:solidFill>
                  <a:schemeClr val="dk1"/>
                </a:solidFill>
              </a:rPr>
              <a:t>&gt;50% grandes empresas</a:t>
            </a:r>
            <a:r>
              <a:rPr lang="es" sz="1500">
                <a:solidFill>
                  <a:schemeClr val="dk1"/>
                </a:solidFill>
              </a:rPr>
              <a:t>: meta cero neto, pero sin planes creíbles.</a:t>
            </a:r>
            <a:endParaRPr b="1" sz="1500">
              <a:solidFill>
                <a:schemeClr val="dk1"/>
              </a:solidFill>
            </a:endParaRPr>
          </a:p>
          <a:p>
            <a:pPr indent="0" lvl="0" marL="0" rtl="0" algn="l">
              <a:lnSpc>
                <a:spcPct val="115000"/>
              </a:lnSpc>
              <a:spcBef>
                <a:spcPts val="1200"/>
              </a:spcBef>
              <a:spcAft>
                <a:spcPts val="0"/>
              </a:spcAft>
              <a:buNone/>
            </a:pPr>
            <a:r>
              <a:t/>
            </a:r>
            <a:endParaRPr b="1" sz="1500">
              <a:solidFill>
                <a:schemeClr val="dk1"/>
              </a:solidFill>
            </a:endParaRPr>
          </a:p>
          <a:p>
            <a:pPr indent="0" lvl="0" marL="0" rtl="0" algn="l">
              <a:lnSpc>
                <a:spcPct val="115000"/>
              </a:lnSpc>
              <a:spcBef>
                <a:spcPts val="0"/>
              </a:spcBef>
              <a:spcAft>
                <a:spcPts val="0"/>
              </a:spcAft>
              <a:buNone/>
            </a:pPr>
            <a:r>
              <a:rPr b="1" lang="es" sz="1500">
                <a:solidFill>
                  <a:schemeClr val="dk1"/>
                </a:solidFill>
              </a:rPr>
              <a:t>Financiamiento / ONGs</a:t>
            </a:r>
            <a:endParaRPr b="1" sz="1500">
              <a:solidFill>
                <a:schemeClr val="dk1"/>
              </a:solidFill>
            </a:endParaRPr>
          </a:p>
          <a:p>
            <a:pPr indent="-323850" lvl="0" marL="457200" rtl="0" algn="l">
              <a:lnSpc>
                <a:spcPct val="115000"/>
              </a:lnSpc>
              <a:spcBef>
                <a:spcPts val="1200"/>
              </a:spcBef>
              <a:spcAft>
                <a:spcPts val="0"/>
              </a:spcAft>
              <a:buClr>
                <a:schemeClr val="dk1"/>
              </a:buClr>
              <a:buSzPts val="1500"/>
              <a:buChar char="●"/>
            </a:pPr>
            <a:r>
              <a:rPr i="1" lang="es" sz="1500">
                <a:solidFill>
                  <a:schemeClr val="dk1"/>
                </a:solidFill>
              </a:rPr>
              <a:t>Acumen</a:t>
            </a:r>
            <a:r>
              <a:rPr lang="es" sz="1500">
                <a:solidFill>
                  <a:schemeClr val="dk1"/>
                </a:solidFill>
              </a:rPr>
              <a:t>: US$ 246M para energía verde en África.</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i="1" lang="es" sz="1500">
                <a:solidFill>
                  <a:schemeClr val="dk1"/>
                </a:solidFill>
              </a:rPr>
              <a:t>Varios sectores</a:t>
            </a:r>
            <a:r>
              <a:rPr lang="es" sz="1500">
                <a:solidFill>
                  <a:schemeClr val="dk1"/>
                </a:solidFill>
              </a:rPr>
              <a:t>: acuerdos en cemento, circularidad, cadenas de suministro.</a:t>
            </a:r>
            <a:endParaRPr sz="1500">
              <a:solidFill>
                <a:schemeClr val="dk1"/>
              </a:solidFill>
            </a:endParaRPr>
          </a:p>
          <a:p>
            <a:pPr indent="0" lvl="0" marL="457200" rtl="0" algn="l">
              <a:lnSpc>
                <a:spcPct val="115000"/>
              </a:lnSpc>
              <a:spcBef>
                <a:spcPts val="1200"/>
              </a:spcBef>
              <a:spcAft>
                <a:spcPts val="600"/>
              </a:spcAft>
              <a:buNone/>
            </a:pPr>
            <a:br>
              <a:rPr b="1" lang="es" sz="1600">
                <a:solidFill>
                  <a:srgbClr val="1B1C1D"/>
                </a:solidFill>
                <a:latin typeface="Google Sans Text"/>
                <a:ea typeface="Google Sans Text"/>
                <a:cs typeface="Google Sans Text"/>
                <a:sym typeface="Google Sans Text"/>
              </a:rPr>
            </a:br>
            <a:endParaRPr sz="1600">
              <a:solidFill>
                <a:schemeClr val="dk1"/>
              </a:solidFill>
            </a:endParaRPr>
          </a:p>
        </p:txBody>
      </p:sp>
      <p:pic>
        <p:nvPicPr>
          <p:cNvPr id="811" name="Google Shape;811;p80"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812" name="Google Shape;812;p80"/>
          <p:cNvPicPr preferRelativeResize="0"/>
          <p:nvPr/>
        </p:nvPicPr>
        <p:blipFill>
          <a:blip r:embed="rId5">
            <a:alphaModFix/>
          </a:blip>
          <a:stretch>
            <a:fillRect/>
          </a:stretch>
        </p:blipFill>
        <p:spPr>
          <a:xfrm>
            <a:off x="6397311" y="1567875"/>
            <a:ext cx="2558587" cy="2052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8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18" name="Google Shape;818;p8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19" name="Google Shape;819;p81"/>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820" name="Google Shape;820;p81"/>
          <p:cNvSpPr txBox="1"/>
          <p:nvPr/>
        </p:nvSpPr>
        <p:spPr>
          <a:xfrm>
            <a:off x="152125" y="115725"/>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New York Climate Week</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821" name="Google Shape;821;p81"/>
          <p:cNvSpPr txBox="1"/>
          <p:nvPr/>
        </p:nvSpPr>
        <p:spPr>
          <a:xfrm>
            <a:off x="241625" y="744575"/>
            <a:ext cx="5955300" cy="63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s" sz="1500">
                <a:solidFill>
                  <a:srgbClr val="1B1C1D"/>
                </a:solidFill>
                <a:latin typeface="Google Sans"/>
                <a:ea typeface="Google Sans"/>
                <a:cs typeface="Google Sans"/>
                <a:sym typeface="Google Sans"/>
              </a:rPr>
              <a:t>23 septiembre - Lanzamiento IABN’s COP30 Business Statement</a:t>
            </a:r>
            <a:endParaRPr b="1" sz="1200">
              <a:solidFill>
                <a:schemeClr val="dk1"/>
              </a:solidFill>
            </a:endParaRPr>
          </a:p>
          <a:p>
            <a:pPr indent="0" lvl="0" marL="457200" rtl="0" algn="l">
              <a:lnSpc>
                <a:spcPct val="115000"/>
              </a:lnSpc>
              <a:spcBef>
                <a:spcPts val="1200"/>
              </a:spcBef>
              <a:spcAft>
                <a:spcPts val="1200"/>
              </a:spcAft>
              <a:buNone/>
            </a:pPr>
            <a:r>
              <a:t/>
            </a:r>
            <a:endParaRPr>
              <a:solidFill>
                <a:schemeClr val="dk1"/>
              </a:solidFill>
            </a:endParaRPr>
          </a:p>
        </p:txBody>
      </p:sp>
      <p:pic>
        <p:nvPicPr>
          <p:cNvPr id="822" name="Google Shape;822;p81"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823" name="Google Shape;823;p81"/>
          <p:cNvPicPr preferRelativeResize="0"/>
          <p:nvPr/>
        </p:nvPicPr>
        <p:blipFill rotWithShape="1">
          <a:blip r:embed="rId5">
            <a:alphaModFix/>
          </a:blip>
          <a:srcRect b="28990" l="0" r="0" t="12502"/>
          <a:stretch/>
        </p:blipFill>
        <p:spPr>
          <a:xfrm>
            <a:off x="6265325" y="2765725"/>
            <a:ext cx="2453676" cy="1914202"/>
          </a:xfrm>
          <a:prstGeom prst="rect">
            <a:avLst/>
          </a:prstGeom>
          <a:noFill/>
          <a:ln>
            <a:noFill/>
          </a:ln>
        </p:spPr>
      </p:pic>
      <p:pic>
        <p:nvPicPr>
          <p:cNvPr id="824" name="Google Shape;824;p81"/>
          <p:cNvPicPr preferRelativeResize="0"/>
          <p:nvPr/>
        </p:nvPicPr>
        <p:blipFill rotWithShape="1">
          <a:blip r:embed="rId6">
            <a:alphaModFix/>
          </a:blip>
          <a:srcRect b="19717" l="0" r="0" t="21771"/>
          <a:stretch/>
        </p:blipFill>
        <p:spPr>
          <a:xfrm>
            <a:off x="6265325" y="813766"/>
            <a:ext cx="2453676" cy="1914221"/>
          </a:xfrm>
          <a:prstGeom prst="rect">
            <a:avLst/>
          </a:prstGeom>
          <a:noFill/>
          <a:ln>
            <a:noFill/>
          </a:ln>
        </p:spPr>
      </p:pic>
      <p:pic>
        <p:nvPicPr>
          <p:cNvPr id="825" name="Google Shape;825;p81"/>
          <p:cNvPicPr preferRelativeResize="0"/>
          <p:nvPr/>
        </p:nvPicPr>
        <p:blipFill>
          <a:blip r:embed="rId7">
            <a:alphaModFix/>
          </a:blip>
          <a:stretch>
            <a:fillRect/>
          </a:stretch>
        </p:blipFill>
        <p:spPr>
          <a:xfrm>
            <a:off x="4297479" y="3663683"/>
            <a:ext cx="1161350" cy="1161374"/>
          </a:xfrm>
          <a:prstGeom prst="rect">
            <a:avLst/>
          </a:prstGeom>
          <a:noFill/>
          <a:ln>
            <a:noFill/>
          </a:ln>
        </p:spPr>
      </p:pic>
      <p:sp>
        <p:nvSpPr>
          <p:cNvPr id="826" name="Google Shape;826;p81"/>
          <p:cNvSpPr txBox="1"/>
          <p:nvPr/>
        </p:nvSpPr>
        <p:spPr>
          <a:xfrm>
            <a:off x="229623" y="1942308"/>
            <a:ext cx="5955300" cy="762000"/>
          </a:xfrm>
          <a:prstGeom prst="rect">
            <a:avLst/>
          </a:prstGeom>
          <a:noFill/>
          <a:ln>
            <a:noFill/>
          </a:ln>
        </p:spPr>
        <p:txBody>
          <a:bodyPr anchorCtr="0" anchor="t" bIns="0" lIns="0" spcFirstLastPara="1" rIns="0" wrap="square" tIns="0">
            <a:spAutoFit/>
          </a:bodyPr>
          <a:lstStyle/>
          <a:p>
            <a:pPr indent="-323850" lvl="0" marL="457200" rtl="0" algn="l">
              <a:lnSpc>
                <a:spcPct val="115000"/>
              </a:lnSpc>
              <a:spcBef>
                <a:spcPts val="1200"/>
              </a:spcBef>
              <a:spcAft>
                <a:spcPts val="0"/>
              </a:spcAft>
              <a:buClr>
                <a:schemeClr val="dk1"/>
              </a:buClr>
              <a:buSzPts val="1500"/>
              <a:buChar char="●"/>
            </a:pPr>
            <a:r>
              <a:rPr lang="es" sz="1500">
                <a:solidFill>
                  <a:schemeClr val="dk1"/>
                </a:solidFill>
              </a:rPr>
              <a:t>Busca que se proporcionen las </a:t>
            </a:r>
            <a:r>
              <a:rPr b="1" lang="es" sz="1500">
                <a:solidFill>
                  <a:schemeClr val="dk1"/>
                </a:solidFill>
              </a:rPr>
              <a:t>condiciones idóneas para transición energética justa, inclusiva, próspera y positiva para la naturaleza</a:t>
            </a:r>
            <a:r>
              <a:rPr lang="es" sz="1500">
                <a:solidFill>
                  <a:schemeClr val="dk1"/>
                </a:solidFill>
              </a:rPr>
              <a:t> en América Latina y a nivel global.</a:t>
            </a:r>
            <a:endParaRPr sz="1500">
              <a:solidFill>
                <a:schemeClr val="dk1"/>
              </a:solidFill>
            </a:endParaRPr>
          </a:p>
        </p:txBody>
      </p:sp>
      <p:sp>
        <p:nvSpPr>
          <p:cNvPr id="827" name="Google Shape;827;p81"/>
          <p:cNvSpPr txBox="1"/>
          <p:nvPr/>
        </p:nvSpPr>
        <p:spPr>
          <a:xfrm>
            <a:off x="229623" y="2831254"/>
            <a:ext cx="5955300" cy="762000"/>
          </a:xfrm>
          <a:prstGeom prst="rect">
            <a:avLst/>
          </a:prstGeom>
          <a:noFill/>
          <a:ln>
            <a:noFill/>
          </a:ln>
        </p:spPr>
        <p:txBody>
          <a:bodyPr anchorCtr="0" anchor="t" bIns="0" lIns="0" spcFirstLastPara="1" rIns="0" wrap="square" tIns="0">
            <a:spAutoFit/>
          </a:bodyPr>
          <a:lstStyle/>
          <a:p>
            <a:pPr indent="-323850" lvl="0" marL="457200" rtl="0" algn="l">
              <a:lnSpc>
                <a:spcPct val="115000"/>
              </a:lnSpc>
              <a:spcBef>
                <a:spcPts val="1200"/>
              </a:spcBef>
              <a:spcAft>
                <a:spcPts val="0"/>
              </a:spcAft>
              <a:buClr>
                <a:schemeClr val="dk1"/>
              </a:buClr>
              <a:buSzPts val="1500"/>
              <a:buChar char="●"/>
            </a:pPr>
            <a:r>
              <a:rPr lang="es" sz="1500">
                <a:solidFill>
                  <a:schemeClr val="dk1"/>
                </a:solidFill>
              </a:rPr>
              <a:t>Destaca </a:t>
            </a:r>
            <a:r>
              <a:rPr b="1" lang="es" sz="1500">
                <a:solidFill>
                  <a:schemeClr val="dk1"/>
                </a:solidFill>
              </a:rPr>
              <a:t>liderazgo de América Latina en transición hacia las energías renovables</a:t>
            </a:r>
            <a:r>
              <a:rPr lang="es" sz="1500">
                <a:solidFill>
                  <a:schemeClr val="dk1"/>
                </a:solidFill>
              </a:rPr>
              <a:t>, pero </a:t>
            </a:r>
            <a:r>
              <a:rPr b="1" lang="es" sz="1500">
                <a:solidFill>
                  <a:schemeClr val="dk1"/>
                </a:solidFill>
              </a:rPr>
              <a:t>también menciona barreras, desafíos y compromisos necesarios para alcanzar meta</a:t>
            </a:r>
            <a:r>
              <a:rPr lang="es" sz="1500">
                <a:solidFill>
                  <a:schemeClr val="dk1"/>
                </a:solidFill>
              </a:rPr>
              <a:t>.</a:t>
            </a:r>
            <a:endParaRPr sz="1500">
              <a:solidFill>
                <a:schemeClr val="dk1"/>
              </a:solidFill>
            </a:endParaRPr>
          </a:p>
        </p:txBody>
      </p:sp>
      <p:sp>
        <p:nvSpPr>
          <p:cNvPr id="828" name="Google Shape;828;p81"/>
          <p:cNvSpPr txBox="1"/>
          <p:nvPr/>
        </p:nvSpPr>
        <p:spPr>
          <a:xfrm>
            <a:off x="2764477" y="4114500"/>
            <a:ext cx="15330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s">
                <a:solidFill>
                  <a:srgbClr val="1B1C1D"/>
                </a:solidFill>
                <a:latin typeface="Google Sans"/>
                <a:ea typeface="Google Sans"/>
                <a:cs typeface="Google Sans"/>
                <a:sym typeface="Google Sans"/>
              </a:rPr>
              <a:t>Statement disponible aquí:</a:t>
            </a:r>
            <a:endParaRPr/>
          </a:p>
        </p:txBody>
      </p:sp>
      <p:sp>
        <p:nvSpPr>
          <p:cNvPr id="829" name="Google Shape;829;p81"/>
          <p:cNvSpPr txBox="1"/>
          <p:nvPr/>
        </p:nvSpPr>
        <p:spPr>
          <a:xfrm>
            <a:off x="231548" y="1096103"/>
            <a:ext cx="5955300" cy="762000"/>
          </a:xfrm>
          <a:prstGeom prst="rect">
            <a:avLst/>
          </a:prstGeom>
          <a:noFill/>
          <a:ln>
            <a:noFill/>
          </a:ln>
        </p:spPr>
        <p:txBody>
          <a:bodyPr anchorCtr="0" anchor="t" bIns="0" lIns="0" spcFirstLastPara="1" rIns="0" wrap="square" tIns="0">
            <a:spAutoFit/>
          </a:bodyPr>
          <a:lstStyle/>
          <a:p>
            <a:pPr indent="-323850" lvl="0" marL="457200" rtl="0" algn="l">
              <a:lnSpc>
                <a:spcPct val="115000"/>
              </a:lnSpc>
              <a:spcBef>
                <a:spcPts val="1200"/>
              </a:spcBef>
              <a:spcAft>
                <a:spcPts val="0"/>
              </a:spcAft>
              <a:buClr>
                <a:schemeClr val="dk1"/>
              </a:buClr>
              <a:buSzPts val="1500"/>
              <a:buChar char="●"/>
            </a:pPr>
            <a:r>
              <a:rPr lang="es" sz="1500">
                <a:solidFill>
                  <a:schemeClr val="dk1"/>
                </a:solidFill>
              </a:rPr>
              <a:t>Declaración empresarial que hace llamado a gobiernos para que </a:t>
            </a:r>
            <a:r>
              <a:rPr b="1" lang="es" sz="1500">
                <a:solidFill>
                  <a:schemeClr val="dk1"/>
                </a:solidFill>
              </a:rPr>
              <a:t>“pasen a la acción”</a:t>
            </a:r>
            <a:r>
              <a:rPr lang="es" sz="1500">
                <a:solidFill>
                  <a:schemeClr val="dk1"/>
                </a:solidFill>
              </a:rPr>
              <a:t> reafirmando su compromiso de </a:t>
            </a:r>
            <a:r>
              <a:rPr b="1" lang="es" sz="1500">
                <a:solidFill>
                  <a:schemeClr val="dk1"/>
                </a:solidFill>
              </a:rPr>
              <a:t>triplicar energías renovables para 2030</a:t>
            </a:r>
            <a:r>
              <a:rPr lang="es" sz="1500">
                <a:solidFill>
                  <a:schemeClr val="dk1"/>
                </a:solidFill>
              </a:rPr>
              <a:t>.</a:t>
            </a:r>
            <a:endParaRPr sz="15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8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35" name="Google Shape;835;p8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36" name="Google Shape;836;p82"/>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837" name="Google Shape;837;p82"/>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838" name="Google Shape;838;p82"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839" name="Google Shape;839;p82"/>
          <p:cNvSpPr txBox="1"/>
          <p:nvPr/>
        </p:nvSpPr>
        <p:spPr>
          <a:xfrm>
            <a:off x="199650" y="831775"/>
            <a:ext cx="8423700" cy="39405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13:15 - 13:45 “Crédito Azul Grupo CAP - Primer financiamiento de este tipo en Chile”; Diana Arndt, Head of Sustainability, Grupo CAP.</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solidFill>
                  <a:schemeClr val="dk1"/>
                </a:solidFill>
                <a:latin typeface="Roboto"/>
                <a:ea typeface="Roboto"/>
                <a:cs typeface="Roboto"/>
                <a:sym typeface="Roboto"/>
              </a:rPr>
              <a:t>14:55 - 15:00 </a:t>
            </a:r>
            <a:r>
              <a:rPr b="1" lang="es" sz="1600">
                <a:latin typeface="Roboto"/>
                <a:ea typeface="Roboto"/>
                <a:cs typeface="Roboto"/>
                <a:sym typeface="Roboto"/>
              </a:rPr>
              <a:t>Varios: </a:t>
            </a:r>
            <a:r>
              <a:rPr b="1" lang="es" sz="1500">
                <a:solidFill>
                  <a:srgbClr val="1B1C1D"/>
                </a:solidFill>
                <a:latin typeface="Google Sans"/>
                <a:ea typeface="Google Sans"/>
                <a:cs typeface="Google Sans"/>
                <a:sym typeface="Google Sans"/>
              </a:rPr>
              <a:t>I° Encuentro de Juventudes de América Latina y El Caribe en Energía, </a:t>
            </a:r>
            <a:r>
              <a:rPr b="1" lang="es" sz="1600">
                <a:latin typeface="Roboto"/>
                <a:ea typeface="Roboto"/>
                <a:cs typeface="Roboto"/>
                <a:sym typeface="Roboto"/>
              </a:rPr>
              <a:t>Chile Carbon Forum 2025, Evento Pre-COP30: Alianza por la Acción Climática, etc.</a:t>
            </a:r>
            <a:endParaRPr b="1" sz="16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04" name="Google Shape;204;p3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05" name="Google Shape;205;p38"/>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206" name="Google Shape;206;p38"/>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207" name="Google Shape;207;p38"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208" name="Google Shape;208;p38"/>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209" name="Google Shape;209;p38"/>
          <p:cNvPicPr preferRelativeResize="0"/>
          <p:nvPr/>
        </p:nvPicPr>
        <p:blipFill>
          <a:blip r:embed="rId5">
            <a:alphaModFix/>
          </a:blip>
          <a:stretch>
            <a:fillRect/>
          </a:stretch>
        </p:blipFill>
        <p:spPr>
          <a:xfrm>
            <a:off x="0" y="2659"/>
            <a:ext cx="9144001" cy="51381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8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45" name="Google Shape;845;p8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46" name="Google Shape;846;p83"/>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847" name="Google Shape;847;p83"/>
          <p:cNvSpPr txBox="1"/>
          <p:nvPr/>
        </p:nvSpPr>
        <p:spPr>
          <a:xfrm>
            <a:off x="136795" y="115725"/>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Encuentro OLADE</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848" name="Google Shape;848;p83"/>
          <p:cNvSpPr txBox="1"/>
          <p:nvPr/>
        </p:nvSpPr>
        <p:spPr>
          <a:xfrm>
            <a:off x="241625" y="744575"/>
            <a:ext cx="5811300" cy="885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s" sz="1500">
                <a:solidFill>
                  <a:srgbClr val="1B1C1D"/>
                </a:solidFill>
                <a:latin typeface="Google Sans"/>
                <a:ea typeface="Google Sans"/>
                <a:cs typeface="Google Sans"/>
                <a:sym typeface="Google Sans"/>
              </a:rPr>
              <a:t>29 de septiembre - </a:t>
            </a:r>
            <a:r>
              <a:rPr b="1" lang="es" sz="1500">
                <a:solidFill>
                  <a:srgbClr val="1B1C1D"/>
                </a:solidFill>
                <a:latin typeface="Google Sans"/>
                <a:ea typeface="Google Sans"/>
                <a:cs typeface="Google Sans"/>
                <a:sym typeface="Google Sans"/>
              </a:rPr>
              <a:t>I° Encuentro de Juventudes de América Latina y El Caribe en Energía</a:t>
            </a:r>
            <a:endParaRPr b="1" sz="1500">
              <a:solidFill>
                <a:schemeClr val="dk1"/>
              </a:solidFill>
            </a:endParaRPr>
          </a:p>
          <a:p>
            <a:pPr indent="0" lvl="0" marL="457200" rtl="0" algn="l">
              <a:lnSpc>
                <a:spcPct val="115000"/>
              </a:lnSpc>
              <a:spcBef>
                <a:spcPts val="1200"/>
              </a:spcBef>
              <a:spcAft>
                <a:spcPts val="1200"/>
              </a:spcAft>
              <a:buNone/>
            </a:pPr>
            <a:r>
              <a:t/>
            </a:r>
            <a:endParaRPr sz="1300">
              <a:solidFill>
                <a:schemeClr val="dk1"/>
              </a:solidFill>
            </a:endParaRPr>
          </a:p>
        </p:txBody>
      </p:sp>
      <p:pic>
        <p:nvPicPr>
          <p:cNvPr id="849" name="Google Shape;849;p83"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850" name="Google Shape;850;p83"/>
          <p:cNvSpPr txBox="1"/>
          <p:nvPr/>
        </p:nvSpPr>
        <p:spPr>
          <a:xfrm>
            <a:off x="122100" y="2194526"/>
            <a:ext cx="5955300" cy="496500"/>
          </a:xfrm>
          <a:prstGeom prst="rect">
            <a:avLst/>
          </a:prstGeom>
          <a:noFill/>
          <a:ln>
            <a:noFill/>
          </a:ln>
        </p:spPr>
        <p:txBody>
          <a:bodyPr anchorCtr="0" anchor="t" bIns="0" lIns="0" spcFirstLastPara="1" rIns="0" wrap="square" tIns="0">
            <a:spAutoFit/>
          </a:bodyPr>
          <a:lstStyle/>
          <a:p>
            <a:pPr indent="-323850" lvl="0" marL="457200" rtl="0" algn="l">
              <a:lnSpc>
                <a:spcPct val="115000"/>
              </a:lnSpc>
              <a:spcBef>
                <a:spcPts val="1200"/>
              </a:spcBef>
              <a:spcAft>
                <a:spcPts val="0"/>
              </a:spcAft>
              <a:buClr>
                <a:schemeClr val="dk1"/>
              </a:buClr>
              <a:buSzPts val="1500"/>
              <a:buChar char="●"/>
            </a:pPr>
            <a:r>
              <a:rPr lang="es" sz="1500">
                <a:solidFill>
                  <a:schemeClr val="dk1"/>
                </a:solidFill>
              </a:rPr>
              <a:t>Este espacio buscó promover participación de jóvenes en agenda energética regional. Se desarrolló en FEN.</a:t>
            </a:r>
            <a:endParaRPr sz="1500">
              <a:solidFill>
                <a:schemeClr val="dk1"/>
              </a:solidFill>
            </a:endParaRPr>
          </a:p>
        </p:txBody>
      </p:sp>
      <p:sp>
        <p:nvSpPr>
          <p:cNvPr id="851" name="Google Shape;851;p83"/>
          <p:cNvSpPr txBox="1"/>
          <p:nvPr/>
        </p:nvSpPr>
        <p:spPr>
          <a:xfrm>
            <a:off x="122112" y="1410732"/>
            <a:ext cx="5955300" cy="762000"/>
          </a:xfrm>
          <a:prstGeom prst="rect">
            <a:avLst/>
          </a:prstGeom>
          <a:noFill/>
          <a:ln>
            <a:noFill/>
          </a:ln>
        </p:spPr>
        <p:txBody>
          <a:bodyPr anchorCtr="0" anchor="t" bIns="0" lIns="0" spcFirstLastPara="1" rIns="0" wrap="square" tIns="0">
            <a:spAutoFit/>
          </a:bodyPr>
          <a:lstStyle/>
          <a:p>
            <a:pPr indent="-323850" lvl="0" marL="457200" rtl="0" algn="l">
              <a:lnSpc>
                <a:spcPct val="115000"/>
              </a:lnSpc>
              <a:spcBef>
                <a:spcPts val="1200"/>
              </a:spcBef>
              <a:spcAft>
                <a:spcPts val="0"/>
              </a:spcAft>
              <a:buClr>
                <a:schemeClr val="dk1"/>
              </a:buClr>
              <a:buSzPts val="1500"/>
              <a:buChar char="●"/>
            </a:pPr>
            <a:r>
              <a:rPr lang="es" sz="1500">
                <a:solidFill>
                  <a:schemeClr val="dk1"/>
                </a:solidFill>
              </a:rPr>
              <a:t>Evento organizado por OLADE - Organización Latinoamericana de Energía, Ministerio de Energía de Chile, y Universidad de Chile.</a:t>
            </a:r>
            <a:endParaRPr sz="1500">
              <a:solidFill>
                <a:schemeClr val="dk1"/>
              </a:solidFill>
            </a:endParaRPr>
          </a:p>
        </p:txBody>
      </p:sp>
      <p:pic>
        <p:nvPicPr>
          <p:cNvPr id="852" name="Google Shape;852;p83"/>
          <p:cNvPicPr preferRelativeResize="0"/>
          <p:nvPr/>
        </p:nvPicPr>
        <p:blipFill rotWithShape="1">
          <a:blip r:embed="rId5">
            <a:alphaModFix/>
          </a:blip>
          <a:srcRect b="11590" l="0" r="0" t="0"/>
          <a:stretch/>
        </p:blipFill>
        <p:spPr>
          <a:xfrm>
            <a:off x="6130200" y="781257"/>
            <a:ext cx="2918876" cy="1935372"/>
          </a:xfrm>
          <a:prstGeom prst="rect">
            <a:avLst/>
          </a:prstGeom>
          <a:noFill/>
          <a:ln>
            <a:noFill/>
          </a:ln>
        </p:spPr>
      </p:pic>
      <p:pic>
        <p:nvPicPr>
          <p:cNvPr id="853" name="Google Shape;853;p83"/>
          <p:cNvPicPr preferRelativeResize="0"/>
          <p:nvPr/>
        </p:nvPicPr>
        <p:blipFill rotWithShape="1">
          <a:blip r:embed="rId6">
            <a:alphaModFix/>
          </a:blip>
          <a:srcRect b="10112" l="0" r="0" t="0"/>
          <a:stretch/>
        </p:blipFill>
        <p:spPr>
          <a:xfrm>
            <a:off x="6130207" y="2822050"/>
            <a:ext cx="2918876" cy="1967750"/>
          </a:xfrm>
          <a:prstGeom prst="rect">
            <a:avLst/>
          </a:prstGeom>
          <a:noFill/>
          <a:ln>
            <a:noFill/>
          </a:ln>
        </p:spPr>
      </p:pic>
      <p:pic>
        <p:nvPicPr>
          <p:cNvPr id="854" name="Google Shape;854;p83"/>
          <p:cNvPicPr preferRelativeResize="0"/>
          <p:nvPr/>
        </p:nvPicPr>
        <p:blipFill>
          <a:blip r:embed="rId7">
            <a:alphaModFix/>
          </a:blip>
          <a:stretch>
            <a:fillRect/>
          </a:stretch>
        </p:blipFill>
        <p:spPr>
          <a:xfrm>
            <a:off x="483664" y="2822050"/>
            <a:ext cx="2623652" cy="1967750"/>
          </a:xfrm>
          <a:prstGeom prst="rect">
            <a:avLst/>
          </a:prstGeom>
          <a:noFill/>
          <a:ln>
            <a:noFill/>
          </a:ln>
        </p:spPr>
      </p:pic>
      <p:pic>
        <p:nvPicPr>
          <p:cNvPr id="855" name="Google Shape;855;p83"/>
          <p:cNvPicPr preferRelativeResize="0"/>
          <p:nvPr/>
        </p:nvPicPr>
        <p:blipFill rotWithShape="1">
          <a:blip r:embed="rId8">
            <a:alphaModFix/>
          </a:blip>
          <a:srcRect b="17732" l="0" r="0" t="29033"/>
          <a:stretch/>
        </p:blipFill>
        <p:spPr>
          <a:xfrm>
            <a:off x="3226084" y="2824272"/>
            <a:ext cx="2772250" cy="196774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8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61" name="Google Shape;861;p8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62" name="Google Shape;862;p84"/>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863" name="Google Shape;863;p84"/>
          <p:cNvSpPr txBox="1"/>
          <p:nvPr/>
        </p:nvSpPr>
        <p:spPr>
          <a:xfrm>
            <a:off x="136795" y="130379"/>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Chile Carbon Forum 2025</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864" name="Google Shape;864;p84"/>
          <p:cNvSpPr txBox="1"/>
          <p:nvPr/>
        </p:nvSpPr>
        <p:spPr>
          <a:xfrm>
            <a:off x="267738" y="803190"/>
            <a:ext cx="2531100" cy="654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s" sz="1700">
                <a:solidFill>
                  <a:srgbClr val="1B1C1D"/>
                </a:solidFill>
                <a:latin typeface="Google Sans"/>
                <a:ea typeface="Google Sans"/>
                <a:cs typeface="Google Sans"/>
                <a:sym typeface="Google Sans"/>
              </a:rPr>
              <a:t>7 y 8 de octubre en FEN</a:t>
            </a:r>
            <a:endParaRPr b="1" sz="1700">
              <a:solidFill>
                <a:schemeClr val="dk1"/>
              </a:solidFill>
            </a:endParaRPr>
          </a:p>
          <a:p>
            <a:pPr indent="0" lvl="0" marL="457200" rtl="0" algn="l">
              <a:lnSpc>
                <a:spcPct val="115000"/>
              </a:lnSpc>
              <a:spcBef>
                <a:spcPts val="1200"/>
              </a:spcBef>
              <a:spcAft>
                <a:spcPts val="1200"/>
              </a:spcAft>
              <a:buNone/>
            </a:pPr>
            <a:r>
              <a:t/>
            </a:r>
            <a:endParaRPr sz="1300">
              <a:solidFill>
                <a:schemeClr val="dk1"/>
              </a:solidFill>
            </a:endParaRPr>
          </a:p>
        </p:txBody>
      </p:sp>
      <p:pic>
        <p:nvPicPr>
          <p:cNvPr id="865" name="Google Shape;865;p84"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866" name="Google Shape;866;p84"/>
          <p:cNvSpPr txBox="1"/>
          <p:nvPr/>
        </p:nvSpPr>
        <p:spPr>
          <a:xfrm>
            <a:off x="4073765" y="924040"/>
            <a:ext cx="2989500" cy="261600"/>
          </a:xfrm>
          <a:prstGeom prst="rect">
            <a:avLst/>
          </a:prstGeom>
          <a:noFill/>
          <a:ln>
            <a:noFill/>
          </a:ln>
        </p:spPr>
        <p:txBody>
          <a:bodyPr anchorCtr="0" anchor="t" bIns="0" lIns="0" spcFirstLastPara="1" rIns="0" wrap="square" tIns="0">
            <a:spAutoFit/>
          </a:bodyPr>
          <a:lstStyle/>
          <a:p>
            <a:pPr indent="0" lvl="0" marL="457200" rtl="0" algn="ctr">
              <a:lnSpc>
                <a:spcPct val="115000"/>
              </a:lnSpc>
              <a:spcBef>
                <a:spcPts val="1200"/>
              </a:spcBef>
              <a:spcAft>
                <a:spcPts val="1200"/>
              </a:spcAft>
              <a:buNone/>
            </a:pPr>
            <a:r>
              <a:rPr b="1" lang="es" sz="1700">
                <a:solidFill>
                  <a:schemeClr val="dk1"/>
                </a:solidFill>
                <a:latin typeface="Google Sans"/>
                <a:ea typeface="Google Sans"/>
                <a:cs typeface="Google Sans"/>
                <a:sym typeface="Google Sans"/>
              </a:rPr>
              <a:t>Agenda disponible aquí:</a:t>
            </a:r>
            <a:endParaRPr b="1" sz="1700">
              <a:solidFill>
                <a:schemeClr val="dk1"/>
              </a:solidFill>
              <a:latin typeface="Google Sans"/>
              <a:ea typeface="Google Sans"/>
              <a:cs typeface="Google Sans"/>
              <a:sym typeface="Google Sans"/>
            </a:endParaRPr>
          </a:p>
        </p:txBody>
      </p:sp>
      <p:pic>
        <p:nvPicPr>
          <p:cNvPr descr="Inicio | ChileCarbonForum" id="867" name="Google Shape;867;p84"/>
          <p:cNvPicPr preferRelativeResize="0"/>
          <p:nvPr/>
        </p:nvPicPr>
        <p:blipFill rotWithShape="1">
          <a:blip r:embed="rId5">
            <a:alphaModFix/>
          </a:blip>
          <a:srcRect b="0" l="0" r="0" t="0"/>
          <a:stretch/>
        </p:blipFill>
        <p:spPr>
          <a:xfrm>
            <a:off x="-1" y="1127024"/>
            <a:ext cx="3238500" cy="1568550"/>
          </a:xfrm>
          <a:prstGeom prst="rect">
            <a:avLst/>
          </a:prstGeom>
          <a:noFill/>
          <a:ln>
            <a:noFill/>
          </a:ln>
        </p:spPr>
      </p:pic>
      <p:pic>
        <p:nvPicPr>
          <p:cNvPr id="868" name="Google Shape;868;p84"/>
          <p:cNvPicPr preferRelativeResize="0"/>
          <p:nvPr/>
        </p:nvPicPr>
        <p:blipFill rotWithShape="1">
          <a:blip r:embed="rId6">
            <a:alphaModFix/>
          </a:blip>
          <a:srcRect b="-3" l="0" r="18712" t="63319"/>
          <a:stretch/>
        </p:blipFill>
        <p:spPr>
          <a:xfrm>
            <a:off x="0" y="2834125"/>
            <a:ext cx="9144000" cy="2321050"/>
          </a:xfrm>
          <a:prstGeom prst="rect">
            <a:avLst/>
          </a:prstGeom>
          <a:noFill/>
          <a:ln>
            <a:noFill/>
          </a:ln>
        </p:spPr>
      </p:pic>
      <p:pic>
        <p:nvPicPr>
          <p:cNvPr id="869" name="Google Shape;869;p84" title="qr-code.png"/>
          <p:cNvPicPr preferRelativeResize="0"/>
          <p:nvPr/>
        </p:nvPicPr>
        <p:blipFill>
          <a:blip r:embed="rId7">
            <a:alphaModFix/>
          </a:blip>
          <a:stretch>
            <a:fillRect/>
          </a:stretch>
        </p:blipFill>
        <p:spPr>
          <a:xfrm>
            <a:off x="5170102" y="1270131"/>
            <a:ext cx="1383956" cy="138395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8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75" name="Google Shape;875;p8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76" name="Google Shape;876;p85"/>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877" name="Google Shape;877;p85"/>
          <p:cNvSpPr txBox="1"/>
          <p:nvPr/>
        </p:nvSpPr>
        <p:spPr>
          <a:xfrm>
            <a:off x="136795" y="159687"/>
            <a:ext cx="4560300" cy="133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3000">
                <a:solidFill>
                  <a:schemeClr val="accent5"/>
                </a:solidFill>
                <a:latin typeface="Roboto"/>
                <a:ea typeface="Roboto"/>
                <a:cs typeface="Roboto"/>
                <a:sym typeface="Roboto"/>
              </a:rPr>
              <a:t>Evento Pre COP30</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sp>
        <p:nvSpPr>
          <p:cNvPr id="878" name="Google Shape;878;p85"/>
          <p:cNvSpPr txBox="1"/>
          <p:nvPr/>
        </p:nvSpPr>
        <p:spPr>
          <a:xfrm>
            <a:off x="238442" y="773892"/>
            <a:ext cx="3937800" cy="654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s" sz="1700">
                <a:solidFill>
                  <a:srgbClr val="1B1C1D"/>
                </a:solidFill>
                <a:latin typeface="Google Sans"/>
                <a:ea typeface="Google Sans"/>
                <a:cs typeface="Google Sans"/>
                <a:sym typeface="Google Sans"/>
              </a:rPr>
              <a:t>Alianza Unidos por la Acción Climática</a:t>
            </a:r>
            <a:endParaRPr b="1" sz="1700">
              <a:solidFill>
                <a:schemeClr val="dk1"/>
              </a:solidFill>
            </a:endParaRPr>
          </a:p>
          <a:p>
            <a:pPr indent="0" lvl="0" marL="457200" rtl="0" algn="l">
              <a:lnSpc>
                <a:spcPct val="115000"/>
              </a:lnSpc>
              <a:spcBef>
                <a:spcPts val="1200"/>
              </a:spcBef>
              <a:spcAft>
                <a:spcPts val="1200"/>
              </a:spcAft>
              <a:buNone/>
            </a:pPr>
            <a:r>
              <a:t/>
            </a:r>
            <a:endParaRPr sz="1300">
              <a:solidFill>
                <a:schemeClr val="dk1"/>
              </a:solidFill>
            </a:endParaRPr>
          </a:p>
        </p:txBody>
      </p:sp>
      <p:pic>
        <p:nvPicPr>
          <p:cNvPr id="879" name="Google Shape;879;p85"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880" name="Google Shape;880;p85"/>
          <p:cNvSpPr txBox="1"/>
          <p:nvPr/>
        </p:nvSpPr>
        <p:spPr>
          <a:xfrm>
            <a:off x="-98590" y="4113365"/>
            <a:ext cx="2989500" cy="261600"/>
          </a:xfrm>
          <a:prstGeom prst="rect">
            <a:avLst/>
          </a:prstGeom>
          <a:noFill/>
          <a:ln>
            <a:noFill/>
          </a:ln>
        </p:spPr>
        <p:txBody>
          <a:bodyPr anchorCtr="0" anchor="t" bIns="0" lIns="0" spcFirstLastPara="1" rIns="0" wrap="square" tIns="0">
            <a:spAutoFit/>
          </a:bodyPr>
          <a:lstStyle/>
          <a:p>
            <a:pPr indent="0" lvl="0" marL="457200" rtl="0" algn="ctr">
              <a:lnSpc>
                <a:spcPct val="115000"/>
              </a:lnSpc>
              <a:spcBef>
                <a:spcPts val="1200"/>
              </a:spcBef>
              <a:spcAft>
                <a:spcPts val="1200"/>
              </a:spcAft>
              <a:buNone/>
            </a:pPr>
            <a:r>
              <a:rPr b="1" lang="es" sz="1700">
                <a:solidFill>
                  <a:schemeClr val="dk1"/>
                </a:solidFill>
                <a:latin typeface="Google Sans"/>
                <a:ea typeface="Google Sans"/>
                <a:cs typeface="Google Sans"/>
                <a:sym typeface="Google Sans"/>
              </a:rPr>
              <a:t>Inscríbete </a:t>
            </a:r>
            <a:r>
              <a:rPr b="1" lang="es" sz="1700">
                <a:solidFill>
                  <a:schemeClr val="dk1"/>
                </a:solidFill>
                <a:latin typeface="Google Sans"/>
                <a:ea typeface="Google Sans"/>
                <a:cs typeface="Google Sans"/>
                <a:sym typeface="Google Sans"/>
              </a:rPr>
              <a:t>aquí:</a:t>
            </a:r>
            <a:endParaRPr b="1" sz="1700">
              <a:solidFill>
                <a:schemeClr val="dk1"/>
              </a:solidFill>
              <a:latin typeface="Google Sans"/>
              <a:ea typeface="Google Sans"/>
              <a:cs typeface="Google Sans"/>
              <a:sym typeface="Google Sans"/>
            </a:endParaRPr>
          </a:p>
        </p:txBody>
      </p:sp>
      <p:pic>
        <p:nvPicPr>
          <p:cNvPr id="881" name="Google Shape;881;p85"/>
          <p:cNvPicPr preferRelativeResize="0"/>
          <p:nvPr/>
        </p:nvPicPr>
        <p:blipFill>
          <a:blip r:embed="rId5">
            <a:alphaModFix/>
          </a:blip>
          <a:stretch>
            <a:fillRect/>
          </a:stretch>
        </p:blipFill>
        <p:spPr>
          <a:xfrm>
            <a:off x="4923700" y="788546"/>
            <a:ext cx="3170076" cy="3959299"/>
          </a:xfrm>
          <a:prstGeom prst="rect">
            <a:avLst/>
          </a:prstGeom>
          <a:noFill/>
          <a:ln>
            <a:noFill/>
          </a:ln>
        </p:spPr>
      </p:pic>
      <p:sp>
        <p:nvSpPr>
          <p:cNvPr id="882" name="Google Shape;882;p85"/>
          <p:cNvSpPr txBox="1"/>
          <p:nvPr/>
        </p:nvSpPr>
        <p:spPr>
          <a:xfrm>
            <a:off x="99675" y="1125417"/>
            <a:ext cx="4721400" cy="1120500"/>
          </a:xfrm>
          <a:prstGeom prst="rect">
            <a:avLst/>
          </a:prstGeom>
          <a:noFill/>
          <a:ln>
            <a:noFill/>
          </a:ln>
        </p:spPr>
        <p:txBody>
          <a:bodyPr anchorCtr="0" anchor="t" bIns="0" lIns="0" spcFirstLastPara="1" rIns="0" wrap="square" tIns="0">
            <a:spAutoFit/>
          </a:bodyPr>
          <a:lstStyle/>
          <a:p>
            <a:pPr indent="-311150" lvl="0" marL="457200" rtl="0" algn="l">
              <a:lnSpc>
                <a:spcPct val="115000"/>
              </a:lnSpc>
              <a:spcBef>
                <a:spcPts val="1200"/>
              </a:spcBef>
              <a:spcAft>
                <a:spcPts val="0"/>
              </a:spcAft>
              <a:buClr>
                <a:schemeClr val="dk1"/>
              </a:buClr>
              <a:buSzPts val="1300"/>
              <a:buChar char="●"/>
            </a:pPr>
            <a:r>
              <a:rPr lang="es" sz="1300">
                <a:solidFill>
                  <a:schemeClr val="dk1"/>
                </a:solidFill>
              </a:rPr>
              <a:t>Los invitamos al evento de lanzamiento de nuestro Documento Estratégico sobre la NDC 2025-2035 de Chile para el sector privado. Además, presentaremos las acciones que la Alianza Unidos por la Acción Climática prepara de cara a la COP30 de Brasil.</a:t>
            </a:r>
            <a:endParaRPr sz="1300">
              <a:solidFill>
                <a:schemeClr val="dk1"/>
              </a:solidFill>
            </a:endParaRPr>
          </a:p>
        </p:txBody>
      </p:sp>
      <p:sp>
        <p:nvSpPr>
          <p:cNvPr id="883" name="Google Shape;883;p85"/>
          <p:cNvSpPr txBox="1"/>
          <p:nvPr/>
        </p:nvSpPr>
        <p:spPr>
          <a:xfrm>
            <a:off x="99687" y="2373899"/>
            <a:ext cx="4721400" cy="1582200"/>
          </a:xfrm>
          <a:prstGeom prst="rect">
            <a:avLst/>
          </a:prstGeom>
          <a:noFill/>
          <a:ln>
            <a:noFill/>
          </a:ln>
        </p:spPr>
        <p:txBody>
          <a:bodyPr anchorCtr="0" anchor="t" bIns="0" lIns="0" spcFirstLastPara="1" rIns="0" wrap="square" tIns="0">
            <a:spAutoFit/>
          </a:bodyPr>
          <a:lstStyle/>
          <a:p>
            <a:pPr indent="0" lvl="0" marL="457200" rtl="0" algn="l">
              <a:lnSpc>
                <a:spcPct val="115000"/>
              </a:lnSpc>
              <a:spcBef>
                <a:spcPts val="1200"/>
              </a:spcBef>
              <a:spcAft>
                <a:spcPts val="0"/>
              </a:spcAft>
              <a:buNone/>
            </a:pPr>
            <a:r>
              <a:rPr lang="es" sz="1300">
                <a:solidFill>
                  <a:schemeClr val="dk1"/>
                </a:solidFill>
              </a:rPr>
              <a:t>🗓️ Fecha: Jueves 30 de octubre</a:t>
            </a:r>
            <a:endParaRPr sz="1300">
              <a:solidFill>
                <a:schemeClr val="dk1"/>
              </a:solidFill>
            </a:endParaRPr>
          </a:p>
          <a:p>
            <a:pPr indent="0" lvl="0" marL="457200" rtl="0" algn="l">
              <a:lnSpc>
                <a:spcPct val="115000"/>
              </a:lnSpc>
              <a:spcBef>
                <a:spcPts val="1200"/>
              </a:spcBef>
              <a:spcAft>
                <a:spcPts val="0"/>
              </a:spcAft>
              <a:buNone/>
            </a:pPr>
            <a:r>
              <a:rPr lang="es" sz="1300">
                <a:solidFill>
                  <a:schemeClr val="dk1"/>
                </a:solidFill>
              </a:rPr>
              <a:t>⏰ Hora: 11:00 a 13:00 h</a:t>
            </a:r>
            <a:endParaRPr sz="1300">
              <a:solidFill>
                <a:schemeClr val="dk1"/>
              </a:solidFill>
            </a:endParaRPr>
          </a:p>
          <a:p>
            <a:pPr indent="0" lvl="0" marL="457200" rtl="0" algn="l">
              <a:lnSpc>
                <a:spcPct val="115000"/>
              </a:lnSpc>
              <a:spcBef>
                <a:spcPts val="1200"/>
              </a:spcBef>
              <a:spcAft>
                <a:spcPts val="0"/>
              </a:spcAft>
              <a:buNone/>
            </a:pPr>
            <a:r>
              <a:rPr lang="es" sz="1300">
                <a:solidFill>
                  <a:schemeClr val="dk1"/>
                </a:solidFill>
              </a:rPr>
              <a:t>📍 Lugar: Salón PwC, FEN Universidad de Chile (Diagonal Paraguay 205, Santiago).</a:t>
            </a:r>
            <a:endParaRPr sz="1300">
              <a:solidFill>
                <a:schemeClr val="dk1"/>
              </a:solidFill>
            </a:endParaRPr>
          </a:p>
          <a:p>
            <a:pPr indent="0" lvl="0" marL="0" rtl="0" algn="l">
              <a:lnSpc>
                <a:spcPct val="115000"/>
              </a:lnSpc>
              <a:spcBef>
                <a:spcPts val="1200"/>
              </a:spcBef>
              <a:spcAft>
                <a:spcPts val="1200"/>
              </a:spcAft>
              <a:buNone/>
            </a:pPr>
            <a:r>
              <a:t/>
            </a:r>
            <a:endParaRPr sz="1300">
              <a:solidFill>
                <a:schemeClr val="dk1"/>
              </a:solidFill>
            </a:endParaRPr>
          </a:p>
        </p:txBody>
      </p:sp>
      <p:pic>
        <p:nvPicPr>
          <p:cNvPr id="884" name="Google Shape;884;p85"/>
          <p:cNvPicPr preferRelativeResize="0"/>
          <p:nvPr/>
        </p:nvPicPr>
        <p:blipFill>
          <a:blip r:embed="rId6">
            <a:alphaModFix/>
          </a:blip>
          <a:stretch>
            <a:fillRect/>
          </a:stretch>
        </p:blipFill>
        <p:spPr>
          <a:xfrm>
            <a:off x="2817642" y="3612071"/>
            <a:ext cx="1239648" cy="123964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8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90" name="Google Shape;890;p8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91" name="Google Shape;891;p86"/>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892" name="Google Shape;892;p86"/>
          <p:cNvSpPr txBox="1"/>
          <p:nvPr/>
        </p:nvSpPr>
        <p:spPr>
          <a:xfrm>
            <a:off x="1131150" y="1888675"/>
            <a:ext cx="6881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3000">
                <a:solidFill>
                  <a:schemeClr val="accent5"/>
                </a:solidFill>
                <a:latin typeface="Roboto"/>
                <a:ea typeface="Roboto"/>
                <a:cs typeface="Roboto"/>
                <a:sym typeface="Roboto"/>
              </a:rPr>
              <a:t>Muchas Gracias</a:t>
            </a:r>
            <a:endParaRPr b="1" sz="3000">
              <a:solidFill>
                <a:schemeClr val="accent5"/>
              </a:solidFill>
              <a:latin typeface="Roboto"/>
              <a:ea typeface="Roboto"/>
              <a:cs typeface="Roboto"/>
              <a:sym typeface="Roboto"/>
            </a:endParaRPr>
          </a:p>
          <a:p>
            <a:pPr indent="0" lvl="0" marL="0" rtl="0" algn="ctr">
              <a:spcBef>
                <a:spcPts val="0"/>
              </a:spcBef>
              <a:spcAft>
                <a:spcPts val="0"/>
              </a:spcAft>
              <a:buNone/>
            </a:pPr>
            <a:r>
              <a:t/>
            </a:r>
            <a:endParaRPr b="1" sz="3000">
              <a:solidFill>
                <a:schemeClr val="accent5"/>
              </a:solidFill>
              <a:latin typeface="Roboto"/>
              <a:ea typeface="Roboto"/>
              <a:cs typeface="Roboto"/>
              <a:sym typeface="Roboto"/>
            </a:endParaRPr>
          </a:p>
        </p:txBody>
      </p:sp>
      <p:pic>
        <p:nvPicPr>
          <p:cNvPr id="893" name="Google Shape;893;p86" title="doble_linea_logos2025.png"/>
          <p:cNvPicPr preferRelativeResize="0"/>
          <p:nvPr/>
        </p:nvPicPr>
        <p:blipFill>
          <a:blip r:embed="rId4">
            <a:alphaModFix/>
          </a:blip>
          <a:stretch>
            <a:fillRect/>
          </a:stretch>
        </p:blipFill>
        <p:spPr>
          <a:xfrm>
            <a:off x="0" y="3607597"/>
            <a:ext cx="9144000" cy="15359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15" name="Google Shape;215;p3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16" name="Google Shape;216;p39"/>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217" name="Google Shape;217;p39"/>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218" name="Google Shape;218;p39"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219" name="Google Shape;219;p39"/>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220" name="Google Shape;220;p39"/>
          <p:cNvPicPr preferRelativeResize="0"/>
          <p:nvPr/>
        </p:nvPicPr>
        <p:blipFill>
          <a:blip r:embed="rId5">
            <a:alphaModFix/>
          </a:blip>
          <a:stretch>
            <a:fillRect/>
          </a:stretch>
        </p:blipFill>
        <p:spPr>
          <a:xfrm>
            <a:off x="0" y="4899"/>
            <a:ext cx="9143998" cy="51337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26" name="Google Shape;226;p4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27" name="Google Shape;227;p40"/>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228" name="Google Shape;228;p40"/>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229" name="Google Shape;229;p40"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230" name="Google Shape;230;p40"/>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231" name="Google Shape;231;p40"/>
          <p:cNvPicPr preferRelativeResize="0"/>
          <p:nvPr/>
        </p:nvPicPr>
        <p:blipFill>
          <a:blip r:embed="rId5">
            <a:alphaModFix/>
          </a:blip>
          <a:stretch>
            <a:fillRect/>
          </a:stretch>
        </p:blipFill>
        <p:spPr>
          <a:xfrm>
            <a:off x="1820" y="0"/>
            <a:ext cx="9140361"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37" name="Google Shape;237;p4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38" name="Google Shape;238;p41"/>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239" name="Google Shape;239;p41"/>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240" name="Google Shape;240;p41"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241" name="Google Shape;241;p41"/>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242" name="Google Shape;242;p41"/>
          <p:cNvPicPr preferRelativeResize="0"/>
          <p:nvPr/>
        </p:nvPicPr>
        <p:blipFill>
          <a:blip r:embed="rId5">
            <a:alphaModFix/>
          </a:blip>
          <a:stretch>
            <a:fillRect/>
          </a:stretch>
        </p:blipFill>
        <p:spPr>
          <a:xfrm>
            <a:off x="0" y="1633"/>
            <a:ext cx="9143998" cy="51402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48" name="Google Shape;248;p4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49" name="Google Shape;249;p42"/>
          <p:cNvPicPr preferRelativeResize="0"/>
          <p:nvPr/>
        </p:nvPicPr>
        <p:blipFill rotWithShape="1">
          <a:blip r:embed="rId3">
            <a:alphaModFix/>
          </a:blip>
          <a:srcRect b="5015" l="0" r="0" t="0"/>
          <a:stretch/>
        </p:blipFill>
        <p:spPr>
          <a:xfrm>
            <a:off x="0" y="0"/>
            <a:ext cx="9144000" cy="4885551"/>
          </a:xfrm>
          <a:prstGeom prst="rect">
            <a:avLst/>
          </a:prstGeom>
          <a:noFill/>
          <a:ln>
            <a:noFill/>
          </a:ln>
        </p:spPr>
      </p:pic>
      <p:sp>
        <p:nvSpPr>
          <p:cNvPr id="250" name="Google Shape;250;p42"/>
          <p:cNvSpPr txBox="1"/>
          <p:nvPr/>
        </p:nvSpPr>
        <p:spPr>
          <a:xfrm>
            <a:off x="311700" y="185275"/>
            <a:ext cx="688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000">
                <a:solidFill>
                  <a:schemeClr val="accent5"/>
                </a:solidFill>
                <a:latin typeface="Roboto"/>
                <a:ea typeface="Roboto"/>
                <a:cs typeface="Roboto"/>
                <a:sym typeface="Roboto"/>
              </a:rPr>
              <a:t>Agenda</a:t>
            </a:r>
            <a:endParaRPr b="1" sz="3000">
              <a:solidFill>
                <a:schemeClr val="accent5"/>
              </a:solidFill>
              <a:latin typeface="Roboto"/>
              <a:ea typeface="Roboto"/>
              <a:cs typeface="Roboto"/>
              <a:sym typeface="Roboto"/>
            </a:endParaRPr>
          </a:p>
        </p:txBody>
      </p:sp>
      <p:pic>
        <p:nvPicPr>
          <p:cNvPr id="251" name="Google Shape;251;p42"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
        <p:nvSpPr>
          <p:cNvPr id="252" name="Google Shape;252;p42"/>
          <p:cNvSpPr txBox="1"/>
          <p:nvPr/>
        </p:nvSpPr>
        <p:spPr>
          <a:xfrm>
            <a:off x="311700" y="1038400"/>
            <a:ext cx="8269200" cy="3570900"/>
          </a:xfrm>
          <a:prstGeom prst="rect">
            <a:avLst/>
          </a:prstGeom>
          <a:noFill/>
          <a:ln>
            <a:noFill/>
          </a:ln>
        </p:spPr>
        <p:txBody>
          <a:bodyPr anchorCtr="0" anchor="t" bIns="0" lIns="0" spcFirstLastPara="1" rIns="0" wrap="square" tIns="0">
            <a:spAutoFit/>
          </a:bodyPr>
          <a:lstStyle/>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13:00 - 13:10 Bienvenida</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latin typeface="Roboto"/>
                <a:ea typeface="Roboto"/>
                <a:cs typeface="Roboto"/>
                <a:sym typeface="Roboto"/>
              </a:rPr>
              <a:t>13:10 - 13:15 Revisión acta anterior</a:t>
            </a:r>
            <a:endParaRPr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b="1" lang="es" sz="1600">
                <a:latin typeface="Roboto"/>
                <a:ea typeface="Roboto"/>
                <a:cs typeface="Roboto"/>
                <a:sym typeface="Roboto"/>
              </a:rPr>
              <a:t>13:15 - 13:45 “Crédito Azul Grupo CAP - Primer financiamiento de este tipo en Chile”; Diana Arndt, Head of Sustainability, Grupo CAP.</a:t>
            </a:r>
            <a:endParaRPr b="1" sz="1600">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13:45 - 14:15 “Financiamiento ESG”; Solange Encina, Subgerente ESG, Itaú.</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14:15 - 14:45 </a:t>
            </a:r>
            <a:r>
              <a:rPr lang="es" sz="1600">
                <a:latin typeface="Roboto"/>
                <a:ea typeface="Roboto"/>
                <a:cs typeface="Roboto"/>
                <a:sym typeface="Roboto"/>
              </a:rPr>
              <a:t>“Bono Azul”; </a:t>
            </a:r>
            <a:r>
              <a:rPr lang="es" sz="1600">
                <a:solidFill>
                  <a:schemeClr val="dk1"/>
                </a:solidFill>
                <a:latin typeface="Roboto"/>
                <a:ea typeface="Roboto"/>
                <a:cs typeface="Roboto"/>
                <a:sym typeface="Roboto"/>
              </a:rPr>
              <a:t>Ignacio Espinoza, Ejecutivo de Negocios Internacionales, Banco Estado.</a:t>
            </a:r>
            <a:endParaRPr sz="1600">
              <a:solidFill>
                <a:schemeClr val="dk1"/>
              </a:solidFill>
              <a:latin typeface="Roboto"/>
              <a:ea typeface="Roboto"/>
              <a:cs typeface="Roboto"/>
              <a:sym typeface="Roboto"/>
            </a:endParaRPr>
          </a:p>
          <a:p>
            <a:pPr indent="-330200" lvl="0" marL="457200" marR="0" rtl="0" algn="l">
              <a:lnSpc>
                <a:spcPct val="150000"/>
              </a:lnSpc>
              <a:spcBef>
                <a:spcPts val="0"/>
              </a:spcBef>
              <a:spcAft>
                <a:spcPts val="0"/>
              </a:spcAft>
              <a:buSzPts val="1600"/>
              <a:buFont typeface="Roboto"/>
              <a:buChar char="●"/>
            </a:pPr>
            <a:r>
              <a:rPr lang="es" sz="1600">
                <a:solidFill>
                  <a:schemeClr val="dk1"/>
                </a:solidFill>
                <a:latin typeface="Roboto"/>
                <a:ea typeface="Roboto"/>
                <a:cs typeface="Roboto"/>
                <a:sym typeface="Roboto"/>
              </a:rPr>
              <a:t>14:45 - 14:55 </a:t>
            </a:r>
            <a:r>
              <a:rPr lang="es" sz="1600">
                <a:latin typeface="Roboto"/>
                <a:ea typeface="Roboto"/>
                <a:cs typeface="Roboto"/>
                <a:sym typeface="Roboto"/>
              </a:rPr>
              <a:t>New York Climate Week; Teresa Ruiz-Tagle, CLG.</a:t>
            </a:r>
            <a:endParaRPr sz="1600">
              <a:latin typeface="Roboto"/>
              <a:ea typeface="Roboto"/>
              <a:cs typeface="Roboto"/>
              <a:sym typeface="Roboto"/>
            </a:endParaRPr>
          </a:p>
          <a:p>
            <a:pPr indent="-330200" lvl="0" marL="457200" rtl="0" algn="l">
              <a:lnSpc>
                <a:spcPct val="150000"/>
              </a:lnSpc>
              <a:spcBef>
                <a:spcPts val="0"/>
              </a:spcBef>
              <a:spcAft>
                <a:spcPts val="0"/>
              </a:spcAft>
              <a:buClr>
                <a:schemeClr val="dk1"/>
              </a:buClr>
              <a:buSzPts val="1600"/>
              <a:buFont typeface="Roboto"/>
              <a:buChar char="●"/>
            </a:pPr>
            <a:r>
              <a:rPr lang="es" sz="1600">
                <a:solidFill>
                  <a:schemeClr val="dk1"/>
                </a:solidFill>
                <a:latin typeface="Roboto"/>
                <a:ea typeface="Roboto"/>
                <a:cs typeface="Roboto"/>
                <a:sym typeface="Roboto"/>
              </a:rPr>
              <a:t>14:55 - 15:00 Varios: </a:t>
            </a:r>
            <a:r>
              <a:rPr lang="es" sz="1500">
                <a:solidFill>
                  <a:srgbClr val="1B1C1D"/>
                </a:solidFill>
                <a:latin typeface="Google Sans"/>
                <a:ea typeface="Google Sans"/>
                <a:cs typeface="Google Sans"/>
                <a:sym typeface="Google Sans"/>
              </a:rPr>
              <a:t>I° Encuentro de Juventudes de América Latina y El Caribe en Energía, </a:t>
            </a:r>
            <a:r>
              <a:rPr lang="es" sz="1600">
                <a:solidFill>
                  <a:schemeClr val="dk1"/>
                </a:solidFill>
                <a:latin typeface="Roboto"/>
                <a:ea typeface="Roboto"/>
                <a:cs typeface="Roboto"/>
                <a:sym typeface="Roboto"/>
              </a:rPr>
              <a:t>Chile Carbon Forum 2025, Evento Pre-COP30: Alianza por la Acción Climática, etc.</a:t>
            </a:r>
            <a:endParaRPr sz="1600">
              <a:solidFill>
                <a:schemeClr val="dk1"/>
              </a:solidFill>
              <a:latin typeface="Roboto"/>
              <a:ea typeface="Roboto"/>
              <a:cs typeface="Roboto"/>
              <a:sym typeface="Roboto"/>
            </a:endParaRPr>
          </a:p>
        </p:txBody>
      </p:sp>
      <p:pic>
        <p:nvPicPr>
          <p:cNvPr id="253" name="Google Shape;253;p42"/>
          <p:cNvPicPr preferRelativeResize="0"/>
          <p:nvPr/>
        </p:nvPicPr>
        <p:blipFill>
          <a:blip r:embed="rId5">
            <a:alphaModFix/>
          </a:blip>
          <a:stretch>
            <a:fillRect/>
          </a:stretch>
        </p:blipFill>
        <p:spPr>
          <a:xfrm>
            <a:off x="10166" y="0"/>
            <a:ext cx="9123666"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